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60" r:id="rId4"/>
    <p:sldId id="259" r:id="rId5"/>
    <p:sldId id="264" r:id="rId6"/>
    <p:sldId id="261" r:id="rId7"/>
    <p:sldId id="262" r:id="rId8"/>
    <p:sldId id="263" r:id="rId9"/>
    <p:sldId id="265" r:id="rId10"/>
    <p:sldId id="268" r:id="rId11"/>
    <p:sldId id="269" r:id="rId12"/>
    <p:sldId id="266" r:id="rId13"/>
    <p:sldId id="267"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52"/>
    <p:restoredTop sz="75671"/>
  </p:normalViewPr>
  <p:slideViewPr>
    <p:cSldViewPr snapToGrid="0" snapToObjects="1">
      <p:cViewPr varScale="1">
        <p:scale>
          <a:sx n="76" d="100"/>
          <a:sy n="76" d="100"/>
        </p:scale>
        <p:origin x="44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86DE9-4998-9749-9D63-89156FF07748}"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97C7D559-04A4-F849-8C5B-EBA7B050941A}">
      <dgm:prSet phldrT="[Text]" custT="1"/>
      <dgm:spPr/>
      <dgm:t>
        <a:bodyPr/>
        <a:lstStyle/>
        <a:p>
          <a:r>
            <a:rPr lang="en-US" sz="5400" dirty="0"/>
            <a:t>Means</a:t>
          </a:r>
        </a:p>
      </dgm:t>
    </dgm:pt>
    <dgm:pt modelId="{5AAC120E-9150-1042-982B-44405AF97594}" type="parTrans" cxnId="{6943FC7B-7ABE-534F-804C-BF079390D882}">
      <dgm:prSet/>
      <dgm:spPr/>
      <dgm:t>
        <a:bodyPr/>
        <a:lstStyle/>
        <a:p>
          <a:endParaRPr lang="en-US"/>
        </a:p>
      </dgm:t>
    </dgm:pt>
    <dgm:pt modelId="{2CE99542-6834-9A4E-BE0A-EF2B362BB72D}" type="sibTrans" cxnId="{6943FC7B-7ABE-534F-804C-BF079390D882}">
      <dgm:prSet/>
      <dgm:spPr/>
      <dgm:t>
        <a:bodyPr/>
        <a:lstStyle/>
        <a:p>
          <a:endParaRPr lang="en-US"/>
        </a:p>
      </dgm:t>
    </dgm:pt>
    <dgm:pt modelId="{5D02C77F-0C78-2544-B0EE-C706EB341355}">
      <dgm:prSet phldrT="[Text]" custT="1"/>
      <dgm:spPr/>
      <dgm:t>
        <a:bodyPr/>
        <a:lstStyle/>
        <a:p>
          <a:r>
            <a:rPr lang="en-US" sz="2800" dirty="0"/>
            <a:t>the ways the outcomes are pursued</a:t>
          </a:r>
        </a:p>
      </dgm:t>
    </dgm:pt>
    <dgm:pt modelId="{B0A67B98-B5BC-E945-941C-0514577498DE}" type="parTrans" cxnId="{6FDB431D-CA2D-214F-AE8F-F311029332DC}">
      <dgm:prSet/>
      <dgm:spPr/>
      <dgm:t>
        <a:bodyPr/>
        <a:lstStyle/>
        <a:p>
          <a:endParaRPr lang="en-US"/>
        </a:p>
      </dgm:t>
    </dgm:pt>
    <dgm:pt modelId="{D6F2D454-1B87-904B-8A13-16A023751E7B}" type="sibTrans" cxnId="{6FDB431D-CA2D-214F-AE8F-F311029332DC}">
      <dgm:prSet/>
      <dgm:spPr/>
      <dgm:t>
        <a:bodyPr/>
        <a:lstStyle/>
        <a:p>
          <a:endParaRPr lang="en-US"/>
        </a:p>
      </dgm:t>
    </dgm:pt>
    <dgm:pt modelId="{F90F9473-62C7-5C41-B5E2-D269B39E66FC}">
      <dgm:prSet phldrT="[Text]" custT="1"/>
      <dgm:spPr/>
      <dgm:t>
        <a:bodyPr/>
        <a:lstStyle/>
        <a:p>
          <a:r>
            <a:rPr lang="en-US" sz="2800" i="1" dirty="0"/>
            <a:t>Which means are permissible and why?</a:t>
          </a:r>
          <a:r>
            <a:rPr lang="en-US" sz="2800" dirty="0"/>
            <a:t> </a:t>
          </a:r>
        </a:p>
      </dgm:t>
    </dgm:pt>
    <dgm:pt modelId="{D3871949-F182-D94A-BDEF-8214620F0AF7}" type="parTrans" cxnId="{C7A2E954-5F0A-2442-878B-2E3FA863C09B}">
      <dgm:prSet/>
      <dgm:spPr/>
      <dgm:t>
        <a:bodyPr/>
        <a:lstStyle/>
        <a:p>
          <a:endParaRPr lang="en-US"/>
        </a:p>
      </dgm:t>
    </dgm:pt>
    <dgm:pt modelId="{059EBDB0-9073-2542-87DC-E16732FF8901}" type="sibTrans" cxnId="{C7A2E954-5F0A-2442-878B-2E3FA863C09B}">
      <dgm:prSet/>
      <dgm:spPr/>
      <dgm:t>
        <a:bodyPr/>
        <a:lstStyle/>
        <a:p>
          <a:endParaRPr lang="en-US"/>
        </a:p>
      </dgm:t>
    </dgm:pt>
    <dgm:pt modelId="{81E041B0-4F91-3F4F-A6DA-45496BF0F944}">
      <dgm:prSet phldrT="[Text]" custT="1"/>
      <dgm:spPr/>
      <dgm:t>
        <a:bodyPr/>
        <a:lstStyle/>
        <a:p>
          <a:r>
            <a:rPr lang="en-US" sz="5400" dirty="0"/>
            <a:t>Ends</a:t>
          </a:r>
        </a:p>
      </dgm:t>
    </dgm:pt>
    <dgm:pt modelId="{AB157A0D-7D55-0A4D-B2BF-DDD976185237}" type="parTrans" cxnId="{984B8B0D-D735-DB4C-983A-C38FCAAF5562}">
      <dgm:prSet/>
      <dgm:spPr/>
      <dgm:t>
        <a:bodyPr/>
        <a:lstStyle/>
        <a:p>
          <a:endParaRPr lang="en-US"/>
        </a:p>
      </dgm:t>
    </dgm:pt>
    <dgm:pt modelId="{813B3329-EC54-3E4C-A4A8-97B2C55DCA56}" type="sibTrans" cxnId="{984B8B0D-D735-DB4C-983A-C38FCAAF5562}">
      <dgm:prSet/>
      <dgm:spPr/>
      <dgm:t>
        <a:bodyPr/>
        <a:lstStyle/>
        <a:p>
          <a:endParaRPr lang="en-US"/>
        </a:p>
      </dgm:t>
    </dgm:pt>
    <dgm:pt modelId="{4754CB2C-E920-0C48-BE04-B23CD5E21247}">
      <dgm:prSet phldrT="[Text]" custT="1"/>
      <dgm:spPr/>
      <dgm:t>
        <a:bodyPr/>
        <a:lstStyle/>
        <a:p>
          <a:pPr algn="ctr"/>
          <a:r>
            <a:rPr lang="en-US" sz="2800" dirty="0"/>
            <a:t>the desired outcomes; the results deemed good</a:t>
          </a:r>
        </a:p>
      </dgm:t>
    </dgm:pt>
    <dgm:pt modelId="{3AAF22F4-EF7C-704F-AB83-EE74146A76D5}" type="parTrans" cxnId="{84BE0136-713B-4E4E-BF39-41E9584FAE9F}">
      <dgm:prSet/>
      <dgm:spPr/>
      <dgm:t>
        <a:bodyPr/>
        <a:lstStyle/>
        <a:p>
          <a:endParaRPr lang="en-US"/>
        </a:p>
      </dgm:t>
    </dgm:pt>
    <dgm:pt modelId="{322ED4D0-EDC4-FA4D-96B7-721A047214E3}" type="sibTrans" cxnId="{84BE0136-713B-4E4E-BF39-41E9584FAE9F}">
      <dgm:prSet/>
      <dgm:spPr/>
      <dgm:t>
        <a:bodyPr/>
        <a:lstStyle/>
        <a:p>
          <a:endParaRPr lang="en-US"/>
        </a:p>
      </dgm:t>
    </dgm:pt>
    <dgm:pt modelId="{B5A88179-4283-854F-8EFA-AEEC2AD83A10}">
      <dgm:prSet phldrT="[Text]" custT="1"/>
      <dgm:spPr/>
      <dgm:t>
        <a:bodyPr/>
        <a:lstStyle/>
        <a:p>
          <a:r>
            <a:rPr lang="en-US" sz="2800" i="1" dirty="0"/>
            <a:t>What ends are desirable and why?</a:t>
          </a:r>
          <a:r>
            <a:rPr lang="en-US" sz="2800" dirty="0"/>
            <a:t> </a:t>
          </a:r>
        </a:p>
      </dgm:t>
    </dgm:pt>
    <dgm:pt modelId="{156FA14F-5CD0-4641-9279-2E8FDA59B4E7}" type="parTrans" cxnId="{002546F0-5780-614C-B605-B1C3EAD089D1}">
      <dgm:prSet/>
      <dgm:spPr/>
      <dgm:t>
        <a:bodyPr/>
        <a:lstStyle/>
        <a:p>
          <a:endParaRPr lang="en-US"/>
        </a:p>
      </dgm:t>
    </dgm:pt>
    <dgm:pt modelId="{8E179D12-9DB9-8541-9180-CD34A300B50E}" type="sibTrans" cxnId="{002546F0-5780-614C-B605-B1C3EAD089D1}">
      <dgm:prSet/>
      <dgm:spPr/>
      <dgm:t>
        <a:bodyPr/>
        <a:lstStyle/>
        <a:p>
          <a:endParaRPr lang="en-US"/>
        </a:p>
      </dgm:t>
    </dgm:pt>
    <dgm:pt modelId="{7B9F2670-0304-E240-A7AA-1189029B1C1A}" type="pres">
      <dgm:prSet presAssocID="{DF686DE9-4998-9749-9D63-89156FF07748}" presName="diagram" presStyleCnt="0">
        <dgm:presLayoutVars>
          <dgm:chPref val="1"/>
          <dgm:dir/>
          <dgm:animOne val="branch"/>
          <dgm:animLvl val="lvl"/>
          <dgm:resizeHandles/>
        </dgm:presLayoutVars>
      </dgm:prSet>
      <dgm:spPr/>
    </dgm:pt>
    <dgm:pt modelId="{8C982F3D-C1F1-AD4F-A781-247A41976440}" type="pres">
      <dgm:prSet presAssocID="{97C7D559-04A4-F849-8C5B-EBA7B050941A}" presName="root" presStyleCnt="0"/>
      <dgm:spPr/>
    </dgm:pt>
    <dgm:pt modelId="{27B0D856-2E0B-464D-A8EC-A02FB6F84DDB}" type="pres">
      <dgm:prSet presAssocID="{97C7D559-04A4-F849-8C5B-EBA7B050941A}" presName="rootComposite" presStyleCnt="0"/>
      <dgm:spPr/>
    </dgm:pt>
    <dgm:pt modelId="{EE9F7A3F-8DEF-B94C-B4A0-10D54E8B237D}" type="pres">
      <dgm:prSet presAssocID="{97C7D559-04A4-F849-8C5B-EBA7B050941A}" presName="rootText" presStyleLbl="node1" presStyleIdx="0" presStyleCnt="2" custScaleX="82880" custScaleY="72577" custLinFactNeighborX="-123" custLinFactNeighborY="-13615"/>
      <dgm:spPr/>
    </dgm:pt>
    <dgm:pt modelId="{226E0778-556C-5843-95C9-D238C090C982}" type="pres">
      <dgm:prSet presAssocID="{97C7D559-04A4-F849-8C5B-EBA7B050941A}" presName="rootConnector" presStyleLbl="node1" presStyleIdx="0" presStyleCnt="2"/>
      <dgm:spPr/>
    </dgm:pt>
    <dgm:pt modelId="{7FA5FFEC-4A43-AB46-8A52-168C06AEE889}" type="pres">
      <dgm:prSet presAssocID="{97C7D559-04A4-F849-8C5B-EBA7B050941A}" presName="childShape" presStyleCnt="0"/>
      <dgm:spPr/>
    </dgm:pt>
    <dgm:pt modelId="{2ACAE7D7-858F-064B-8A30-39C5C2805C26}" type="pres">
      <dgm:prSet presAssocID="{B0A67B98-B5BC-E945-941C-0514577498DE}" presName="Name13" presStyleLbl="parChTrans1D2" presStyleIdx="0" presStyleCnt="4"/>
      <dgm:spPr/>
    </dgm:pt>
    <dgm:pt modelId="{0D3CE6EF-CD4F-BC48-8E07-F7BDAFA2DC00}" type="pres">
      <dgm:prSet presAssocID="{5D02C77F-0C78-2544-B0EE-C706EB341355}" presName="childText" presStyleLbl="bgAcc1" presStyleIdx="0" presStyleCnt="4" custScaleX="169922" custScaleY="52331" custLinFactNeighborX="-3585" custLinFactNeighborY="-10610">
        <dgm:presLayoutVars>
          <dgm:bulletEnabled val="1"/>
        </dgm:presLayoutVars>
      </dgm:prSet>
      <dgm:spPr/>
    </dgm:pt>
    <dgm:pt modelId="{8D578301-B97F-4945-A00B-92B7AA266E53}" type="pres">
      <dgm:prSet presAssocID="{D3871949-F182-D94A-BDEF-8214620F0AF7}" presName="Name13" presStyleLbl="parChTrans1D2" presStyleIdx="1" presStyleCnt="4"/>
      <dgm:spPr/>
    </dgm:pt>
    <dgm:pt modelId="{B74F0BDA-607D-1A45-9052-C1F2CAFCB959}" type="pres">
      <dgm:prSet presAssocID="{F90F9473-62C7-5C41-B5E2-D269B39E66FC}" presName="childText" presStyleLbl="bgAcc1" presStyleIdx="1" presStyleCnt="4" custScaleX="169341" custScaleY="56432" custLinFactNeighborX="-370" custLinFactNeighborY="-14078">
        <dgm:presLayoutVars>
          <dgm:bulletEnabled val="1"/>
        </dgm:presLayoutVars>
      </dgm:prSet>
      <dgm:spPr/>
    </dgm:pt>
    <dgm:pt modelId="{5DDAACCC-2B27-0340-B28C-09A50C13B5AD}" type="pres">
      <dgm:prSet presAssocID="{81E041B0-4F91-3F4F-A6DA-45496BF0F944}" presName="root" presStyleCnt="0"/>
      <dgm:spPr/>
    </dgm:pt>
    <dgm:pt modelId="{751AC086-69AF-0C46-BD1B-BE9E9D2367CF}" type="pres">
      <dgm:prSet presAssocID="{81E041B0-4F91-3F4F-A6DA-45496BF0F944}" presName="rootComposite" presStyleCnt="0"/>
      <dgm:spPr/>
    </dgm:pt>
    <dgm:pt modelId="{05F0F21A-A6EB-1744-B530-D77C6F59700E}" type="pres">
      <dgm:prSet presAssocID="{81E041B0-4F91-3F4F-A6DA-45496BF0F944}" presName="rootText" presStyleLbl="node1" presStyleIdx="1" presStyleCnt="2" custScaleX="78642" custScaleY="71482" custLinFactNeighborX="-11179" custLinFactNeighborY="-9837"/>
      <dgm:spPr/>
    </dgm:pt>
    <dgm:pt modelId="{7F200339-F418-104B-A22B-09454ADAF88E}" type="pres">
      <dgm:prSet presAssocID="{81E041B0-4F91-3F4F-A6DA-45496BF0F944}" presName="rootConnector" presStyleLbl="node1" presStyleIdx="1" presStyleCnt="2"/>
      <dgm:spPr/>
    </dgm:pt>
    <dgm:pt modelId="{B971C444-8013-7F45-B1CE-A063DE9B9783}" type="pres">
      <dgm:prSet presAssocID="{81E041B0-4F91-3F4F-A6DA-45496BF0F944}" presName="childShape" presStyleCnt="0"/>
      <dgm:spPr/>
    </dgm:pt>
    <dgm:pt modelId="{DFADE75E-ED55-9941-A1EF-E470178898D3}" type="pres">
      <dgm:prSet presAssocID="{3AAF22F4-EF7C-704F-AB83-EE74146A76D5}" presName="Name13" presStyleLbl="parChTrans1D2" presStyleIdx="2" presStyleCnt="4"/>
      <dgm:spPr/>
    </dgm:pt>
    <dgm:pt modelId="{7E0EC61E-D11E-744A-9198-FEE80A63DA6B}" type="pres">
      <dgm:prSet presAssocID="{4754CB2C-E920-0C48-BE04-B23CD5E21247}" presName="childText" presStyleLbl="bgAcc1" presStyleIdx="2" presStyleCnt="4" custScaleX="176644" custScaleY="52009" custLinFactNeighborX="79146" custLinFactNeighborY="-8496">
        <dgm:presLayoutVars>
          <dgm:bulletEnabled val="1"/>
        </dgm:presLayoutVars>
      </dgm:prSet>
      <dgm:spPr/>
    </dgm:pt>
    <dgm:pt modelId="{93066EAA-FD28-5745-813C-273DDECF533A}" type="pres">
      <dgm:prSet presAssocID="{156FA14F-5CD0-4641-9279-2E8FDA59B4E7}" presName="Name13" presStyleLbl="parChTrans1D2" presStyleIdx="3" presStyleCnt="4"/>
      <dgm:spPr/>
    </dgm:pt>
    <dgm:pt modelId="{638FA424-C949-674B-927B-B8F3CF99AA39}" type="pres">
      <dgm:prSet presAssocID="{B5A88179-4283-854F-8EFA-AEEC2AD83A10}" presName="childText" presStyleLbl="bgAcc1" presStyleIdx="3" presStyleCnt="4" custScaleX="173616" custScaleY="57311" custLinFactNeighborX="79146" custLinFactNeighborY="-15678">
        <dgm:presLayoutVars>
          <dgm:bulletEnabled val="1"/>
        </dgm:presLayoutVars>
      </dgm:prSet>
      <dgm:spPr/>
    </dgm:pt>
  </dgm:ptLst>
  <dgm:cxnLst>
    <dgm:cxn modelId="{B4FB6903-3BA8-904B-B238-1C5EA3400853}" type="presOf" srcId="{F90F9473-62C7-5C41-B5E2-D269B39E66FC}" destId="{B74F0BDA-607D-1A45-9052-C1F2CAFCB959}" srcOrd="0" destOrd="0" presId="urn:microsoft.com/office/officeart/2005/8/layout/hierarchy3"/>
    <dgm:cxn modelId="{984B8B0D-D735-DB4C-983A-C38FCAAF5562}" srcId="{DF686DE9-4998-9749-9D63-89156FF07748}" destId="{81E041B0-4F91-3F4F-A6DA-45496BF0F944}" srcOrd="1" destOrd="0" parTransId="{AB157A0D-7D55-0A4D-B2BF-DDD976185237}" sibTransId="{813B3329-EC54-3E4C-A4A8-97B2C55DCA56}"/>
    <dgm:cxn modelId="{6FDB431D-CA2D-214F-AE8F-F311029332DC}" srcId="{97C7D559-04A4-F849-8C5B-EBA7B050941A}" destId="{5D02C77F-0C78-2544-B0EE-C706EB341355}" srcOrd="0" destOrd="0" parTransId="{B0A67B98-B5BC-E945-941C-0514577498DE}" sibTransId="{D6F2D454-1B87-904B-8A13-16A023751E7B}"/>
    <dgm:cxn modelId="{4C588233-2C6E-784D-9F5E-282D76ADF398}" type="presOf" srcId="{B5A88179-4283-854F-8EFA-AEEC2AD83A10}" destId="{638FA424-C949-674B-927B-B8F3CF99AA39}" srcOrd="0" destOrd="0" presId="urn:microsoft.com/office/officeart/2005/8/layout/hierarchy3"/>
    <dgm:cxn modelId="{84BE0136-713B-4E4E-BF39-41E9584FAE9F}" srcId="{81E041B0-4F91-3F4F-A6DA-45496BF0F944}" destId="{4754CB2C-E920-0C48-BE04-B23CD5E21247}" srcOrd="0" destOrd="0" parTransId="{3AAF22F4-EF7C-704F-AB83-EE74146A76D5}" sibTransId="{322ED4D0-EDC4-FA4D-96B7-721A047214E3}"/>
    <dgm:cxn modelId="{97282F3C-E198-0841-AF98-644DBD00D391}" type="presOf" srcId="{B0A67B98-B5BC-E945-941C-0514577498DE}" destId="{2ACAE7D7-858F-064B-8A30-39C5C2805C26}" srcOrd="0" destOrd="0" presId="urn:microsoft.com/office/officeart/2005/8/layout/hierarchy3"/>
    <dgm:cxn modelId="{4845C33E-E34B-1A46-91B1-D3E8DD9C9E11}" type="presOf" srcId="{3AAF22F4-EF7C-704F-AB83-EE74146A76D5}" destId="{DFADE75E-ED55-9941-A1EF-E470178898D3}" srcOrd="0" destOrd="0" presId="urn:microsoft.com/office/officeart/2005/8/layout/hierarchy3"/>
    <dgm:cxn modelId="{C7A2E954-5F0A-2442-878B-2E3FA863C09B}" srcId="{97C7D559-04A4-F849-8C5B-EBA7B050941A}" destId="{F90F9473-62C7-5C41-B5E2-D269B39E66FC}" srcOrd="1" destOrd="0" parTransId="{D3871949-F182-D94A-BDEF-8214620F0AF7}" sibTransId="{059EBDB0-9073-2542-87DC-E16732FF8901}"/>
    <dgm:cxn modelId="{A44FCF57-DCC8-024C-8FFB-A35E5CDB134D}" type="presOf" srcId="{97C7D559-04A4-F849-8C5B-EBA7B050941A}" destId="{EE9F7A3F-8DEF-B94C-B4A0-10D54E8B237D}" srcOrd="0" destOrd="0" presId="urn:microsoft.com/office/officeart/2005/8/layout/hierarchy3"/>
    <dgm:cxn modelId="{6D54E971-F56A-6F49-A6A4-72D5123AF7CB}" type="presOf" srcId="{DF686DE9-4998-9749-9D63-89156FF07748}" destId="{7B9F2670-0304-E240-A7AA-1189029B1C1A}" srcOrd="0" destOrd="0" presId="urn:microsoft.com/office/officeart/2005/8/layout/hierarchy3"/>
    <dgm:cxn modelId="{6943FC7B-7ABE-534F-804C-BF079390D882}" srcId="{DF686DE9-4998-9749-9D63-89156FF07748}" destId="{97C7D559-04A4-F849-8C5B-EBA7B050941A}" srcOrd="0" destOrd="0" parTransId="{5AAC120E-9150-1042-982B-44405AF97594}" sibTransId="{2CE99542-6834-9A4E-BE0A-EF2B362BB72D}"/>
    <dgm:cxn modelId="{33A35682-A1C8-1447-9FE8-EE1C8D0C7869}" type="presOf" srcId="{97C7D559-04A4-F849-8C5B-EBA7B050941A}" destId="{226E0778-556C-5843-95C9-D238C090C982}" srcOrd="1" destOrd="0" presId="urn:microsoft.com/office/officeart/2005/8/layout/hierarchy3"/>
    <dgm:cxn modelId="{BB6DCF8D-D12F-ED40-8A85-6A2FE5EE7676}" type="presOf" srcId="{4754CB2C-E920-0C48-BE04-B23CD5E21247}" destId="{7E0EC61E-D11E-744A-9198-FEE80A63DA6B}" srcOrd="0" destOrd="0" presId="urn:microsoft.com/office/officeart/2005/8/layout/hierarchy3"/>
    <dgm:cxn modelId="{207625CA-585B-374A-A868-FFDF2411B109}" type="presOf" srcId="{5D02C77F-0C78-2544-B0EE-C706EB341355}" destId="{0D3CE6EF-CD4F-BC48-8E07-F7BDAFA2DC00}" srcOrd="0" destOrd="0" presId="urn:microsoft.com/office/officeart/2005/8/layout/hierarchy3"/>
    <dgm:cxn modelId="{7FB88FCB-A97C-804A-B423-CF8F3D30D9DB}" type="presOf" srcId="{156FA14F-5CD0-4641-9279-2E8FDA59B4E7}" destId="{93066EAA-FD28-5745-813C-273DDECF533A}" srcOrd="0" destOrd="0" presId="urn:microsoft.com/office/officeart/2005/8/layout/hierarchy3"/>
    <dgm:cxn modelId="{276E07E5-0C1A-A54F-9374-08B258FE5126}" type="presOf" srcId="{D3871949-F182-D94A-BDEF-8214620F0AF7}" destId="{8D578301-B97F-4945-A00B-92B7AA266E53}" srcOrd="0" destOrd="0" presId="urn:microsoft.com/office/officeart/2005/8/layout/hierarchy3"/>
    <dgm:cxn modelId="{B7E149E7-15A9-4144-8ED2-EF7855C5396D}" type="presOf" srcId="{81E041B0-4F91-3F4F-A6DA-45496BF0F944}" destId="{7F200339-F418-104B-A22B-09454ADAF88E}" srcOrd="1" destOrd="0" presId="urn:microsoft.com/office/officeart/2005/8/layout/hierarchy3"/>
    <dgm:cxn modelId="{002546F0-5780-614C-B605-B1C3EAD089D1}" srcId="{81E041B0-4F91-3F4F-A6DA-45496BF0F944}" destId="{B5A88179-4283-854F-8EFA-AEEC2AD83A10}" srcOrd="1" destOrd="0" parTransId="{156FA14F-5CD0-4641-9279-2E8FDA59B4E7}" sibTransId="{8E179D12-9DB9-8541-9180-CD34A300B50E}"/>
    <dgm:cxn modelId="{209CC3F6-F833-9A4A-B811-4E38C158C740}" type="presOf" srcId="{81E041B0-4F91-3F4F-A6DA-45496BF0F944}" destId="{05F0F21A-A6EB-1744-B530-D77C6F59700E}" srcOrd="0" destOrd="0" presId="urn:microsoft.com/office/officeart/2005/8/layout/hierarchy3"/>
    <dgm:cxn modelId="{8C1AF0D4-89AC-8C4B-80A1-E48B00B48974}" type="presParOf" srcId="{7B9F2670-0304-E240-A7AA-1189029B1C1A}" destId="{8C982F3D-C1F1-AD4F-A781-247A41976440}" srcOrd="0" destOrd="0" presId="urn:microsoft.com/office/officeart/2005/8/layout/hierarchy3"/>
    <dgm:cxn modelId="{C5D7E8A2-FBE1-5946-857E-27FA3FBBC158}" type="presParOf" srcId="{8C982F3D-C1F1-AD4F-A781-247A41976440}" destId="{27B0D856-2E0B-464D-A8EC-A02FB6F84DDB}" srcOrd="0" destOrd="0" presId="urn:microsoft.com/office/officeart/2005/8/layout/hierarchy3"/>
    <dgm:cxn modelId="{D119D999-05C3-B541-88E2-CDB1D6AD51B0}" type="presParOf" srcId="{27B0D856-2E0B-464D-A8EC-A02FB6F84DDB}" destId="{EE9F7A3F-8DEF-B94C-B4A0-10D54E8B237D}" srcOrd="0" destOrd="0" presId="urn:microsoft.com/office/officeart/2005/8/layout/hierarchy3"/>
    <dgm:cxn modelId="{705345A0-285C-1D41-9FF2-28EEDA41EF44}" type="presParOf" srcId="{27B0D856-2E0B-464D-A8EC-A02FB6F84DDB}" destId="{226E0778-556C-5843-95C9-D238C090C982}" srcOrd="1" destOrd="0" presId="urn:microsoft.com/office/officeart/2005/8/layout/hierarchy3"/>
    <dgm:cxn modelId="{3373E6CE-CD6B-FC40-8B74-AAC2F9FD3541}" type="presParOf" srcId="{8C982F3D-C1F1-AD4F-A781-247A41976440}" destId="{7FA5FFEC-4A43-AB46-8A52-168C06AEE889}" srcOrd="1" destOrd="0" presId="urn:microsoft.com/office/officeart/2005/8/layout/hierarchy3"/>
    <dgm:cxn modelId="{1B606CCA-115C-BC4F-9F0A-688B1CF5438B}" type="presParOf" srcId="{7FA5FFEC-4A43-AB46-8A52-168C06AEE889}" destId="{2ACAE7D7-858F-064B-8A30-39C5C2805C26}" srcOrd="0" destOrd="0" presId="urn:microsoft.com/office/officeart/2005/8/layout/hierarchy3"/>
    <dgm:cxn modelId="{7F19AE22-1588-054C-BA36-DFA8BC5E2BAE}" type="presParOf" srcId="{7FA5FFEC-4A43-AB46-8A52-168C06AEE889}" destId="{0D3CE6EF-CD4F-BC48-8E07-F7BDAFA2DC00}" srcOrd="1" destOrd="0" presId="urn:microsoft.com/office/officeart/2005/8/layout/hierarchy3"/>
    <dgm:cxn modelId="{94577856-354C-044C-8C9D-B34AC4155396}" type="presParOf" srcId="{7FA5FFEC-4A43-AB46-8A52-168C06AEE889}" destId="{8D578301-B97F-4945-A00B-92B7AA266E53}" srcOrd="2" destOrd="0" presId="urn:microsoft.com/office/officeart/2005/8/layout/hierarchy3"/>
    <dgm:cxn modelId="{95F39A90-F46D-4F45-89F1-4E841053317C}" type="presParOf" srcId="{7FA5FFEC-4A43-AB46-8A52-168C06AEE889}" destId="{B74F0BDA-607D-1A45-9052-C1F2CAFCB959}" srcOrd="3" destOrd="0" presId="urn:microsoft.com/office/officeart/2005/8/layout/hierarchy3"/>
    <dgm:cxn modelId="{F260B9B7-72E4-0342-9D58-DA91398C905E}" type="presParOf" srcId="{7B9F2670-0304-E240-A7AA-1189029B1C1A}" destId="{5DDAACCC-2B27-0340-B28C-09A50C13B5AD}" srcOrd="1" destOrd="0" presId="urn:microsoft.com/office/officeart/2005/8/layout/hierarchy3"/>
    <dgm:cxn modelId="{D844106A-FEC5-BB4C-96C4-5FD02F2BFAE2}" type="presParOf" srcId="{5DDAACCC-2B27-0340-B28C-09A50C13B5AD}" destId="{751AC086-69AF-0C46-BD1B-BE9E9D2367CF}" srcOrd="0" destOrd="0" presId="urn:microsoft.com/office/officeart/2005/8/layout/hierarchy3"/>
    <dgm:cxn modelId="{231A7AE3-E788-C44D-A752-D7EEFCA799C6}" type="presParOf" srcId="{751AC086-69AF-0C46-BD1B-BE9E9D2367CF}" destId="{05F0F21A-A6EB-1744-B530-D77C6F59700E}" srcOrd="0" destOrd="0" presId="urn:microsoft.com/office/officeart/2005/8/layout/hierarchy3"/>
    <dgm:cxn modelId="{00F602B4-A126-DD40-A660-15E6B329DADE}" type="presParOf" srcId="{751AC086-69AF-0C46-BD1B-BE9E9D2367CF}" destId="{7F200339-F418-104B-A22B-09454ADAF88E}" srcOrd="1" destOrd="0" presId="urn:microsoft.com/office/officeart/2005/8/layout/hierarchy3"/>
    <dgm:cxn modelId="{ED38B5D5-5A2A-FD41-9FE5-A278F5E69952}" type="presParOf" srcId="{5DDAACCC-2B27-0340-B28C-09A50C13B5AD}" destId="{B971C444-8013-7F45-B1CE-A063DE9B9783}" srcOrd="1" destOrd="0" presId="urn:microsoft.com/office/officeart/2005/8/layout/hierarchy3"/>
    <dgm:cxn modelId="{486197DD-C74A-FA49-935C-65707FDC7B7B}" type="presParOf" srcId="{B971C444-8013-7F45-B1CE-A063DE9B9783}" destId="{DFADE75E-ED55-9941-A1EF-E470178898D3}" srcOrd="0" destOrd="0" presId="urn:microsoft.com/office/officeart/2005/8/layout/hierarchy3"/>
    <dgm:cxn modelId="{B79140E0-2294-FE44-9FE6-DE5C7547CB54}" type="presParOf" srcId="{B971C444-8013-7F45-B1CE-A063DE9B9783}" destId="{7E0EC61E-D11E-744A-9198-FEE80A63DA6B}" srcOrd="1" destOrd="0" presId="urn:microsoft.com/office/officeart/2005/8/layout/hierarchy3"/>
    <dgm:cxn modelId="{2CFEA211-0D21-6241-8AD3-591AA1285B97}" type="presParOf" srcId="{B971C444-8013-7F45-B1CE-A063DE9B9783}" destId="{93066EAA-FD28-5745-813C-273DDECF533A}" srcOrd="2" destOrd="0" presId="urn:microsoft.com/office/officeart/2005/8/layout/hierarchy3"/>
    <dgm:cxn modelId="{B32BC66A-F001-1244-A679-1D3BF31B9539}" type="presParOf" srcId="{B971C444-8013-7F45-B1CE-A063DE9B9783}" destId="{638FA424-C949-674B-927B-B8F3CF99AA39}"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F7A3F-8DEF-B94C-B4A0-10D54E8B237D}">
      <dsp:nvSpPr>
        <dsp:cNvPr id="0" name=""/>
        <dsp:cNvSpPr/>
      </dsp:nvSpPr>
      <dsp:spPr>
        <a:xfrm>
          <a:off x="0" y="265054"/>
          <a:ext cx="2573671" cy="1126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r>
            <a:rPr lang="en-US" sz="5400" kern="1200" dirty="0"/>
            <a:t>Means</a:t>
          </a:r>
        </a:p>
      </dsp:txBody>
      <dsp:txXfrm>
        <a:off x="33005" y="298059"/>
        <a:ext cx="2507661" cy="1060856"/>
      </dsp:txXfrm>
    </dsp:sp>
    <dsp:sp modelId="{2ACAE7D7-858F-064B-8A30-39C5C2805C26}">
      <dsp:nvSpPr>
        <dsp:cNvPr id="0" name=""/>
        <dsp:cNvSpPr/>
      </dsp:nvSpPr>
      <dsp:spPr>
        <a:xfrm>
          <a:off x="257367" y="1391920"/>
          <a:ext cx="171013" cy="841077"/>
        </a:xfrm>
        <a:custGeom>
          <a:avLst/>
          <a:gdLst/>
          <a:ahLst/>
          <a:cxnLst/>
          <a:rect l="0" t="0" r="0" b="0"/>
          <a:pathLst>
            <a:path>
              <a:moveTo>
                <a:pt x="0" y="0"/>
              </a:moveTo>
              <a:lnTo>
                <a:pt x="0" y="841077"/>
              </a:lnTo>
              <a:lnTo>
                <a:pt x="171013" y="84107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3CE6EF-CD4F-BC48-8E07-F7BDAFA2DC00}">
      <dsp:nvSpPr>
        <dsp:cNvPr id="0" name=""/>
        <dsp:cNvSpPr/>
      </dsp:nvSpPr>
      <dsp:spPr>
        <a:xfrm>
          <a:off x="428380" y="1826740"/>
          <a:ext cx="4221268" cy="81251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the ways the outcomes are pursued</a:t>
          </a:r>
        </a:p>
      </dsp:txBody>
      <dsp:txXfrm>
        <a:off x="452178" y="1850538"/>
        <a:ext cx="4173672" cy="764920"/>
      </dsp:txXfrm>
    </dsp:sp>
    <dsp:sp modelId="{8D578301-B97F-4945-A00B-92B7AA266E53}">
      <dsp:nvSpPr>
        <dsp:cNvPr id="0" name=""/>
        <dsp:cNvSpPr/>
      </dsp:nvSpPr>
      <dsp:spPr>
        <a:xfrm>
          <a:off x="257367" y="1391920"/>
          <a:ext cx="250881" cy="2019748"/>
        </a:xfrm>
        <a:custGeom>
          <a:avLst/>
          <a:gdLst/>
          <a:ahLst/>
          <a:cxnLst/>
          <a:rect l="0" t="0" r="0" b="0"/>
          <a:pathLst>
            <a:path>
              <a:moveTo>
                <a:pt x="0" y="0"/>
              </a:moveTo>
              <a:lnTo>
                <a:pt x="0" y="2019748"/>
              </a:lnTo>
              <a:lnTo>
                <a:pt x="250881" y="201974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4F0BDA-607D-1A45-9052-C1F2CAFCB959}">
      <dsp:nvSpPr>
        <dsp:cNvPr id="0" name=""/>
        <dsp:cNvSpPr/>
      </dsp:nvSpPr>
      <dsp:spPr>
        <a:xfrm>
          <a:off x="508249" y="2973573"/>
          <a:ext cx="4206835" cy="87619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i="1" kern="1200" dirty="0"/>
            <a:t>Which means are permissible and why?</a:t>
          </a:r>
          <a:r>
            <a:rPr lang="en-US" sz="2800" kern="1200" dirty="0"/>
            <a:t> </a:t>
          </a:r>
        </a:p>
      </dsp:txBody>
      <dsp:txXfrm>
        <a:off x="533912" y="2999236"/>
        <a:ext cx="4155509" cy="824865"/>
      </dsp:txXfrm>
    </dsp:sp>
    <dsp:sp modelId="{05F0F21A-A6EB-1744-B530-D77C6F59700E}">
      <dsp:nvSpPr>
        <dsp:cNvPr id="0" name=""/>
        <dsp:cNvSpPr/>
      </dsp:nvSpPr>
      <dsp:spPr>
        <a:xfrm>
          <a:off x="4679479" y="323713"/>
          <a:ext cx="2442069" cy="11098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r>
            <a:rPr lang="en-US" sz="5400" kern="1200" dirty="0"/>
            <a:t>Ends</a:t>
          </a:r>
        </a:p>
      </dsp:txBody>
      <dsp:txXfrm>
        <a:off x="4711986" y="356220"/>
        <a:ext cx="2377055" cy="1044850"/>
      </dsp:txXfrm>
    </dsp:sp>
    <dsp:sp modelId="{DFADE75E-ED55-9941-A1EF-E470178898D3}">
      <dsp:nvSpPr>
        <dsp:cNvPr id="0" name=""/>
        <dsp:cNvSpPr/>
      </dsp:nvSpPr>
      <dsp:spPr>
        <a:xfrm>
          <a:off x="4923685" y="1433578"/>
          <a:ext cx="594054" cy="812742"/>
        </a:xfrm>
        <a:custGeom>
          <a:avLst/>
          <a:gdLst/>
          <a:ahLst/>
          <a:cxnLst/>
          <a:rect l="0" t="0" r="0" b="0"/>
          <a:pathLst>
            <a:path>
              <a:moveTo>
                <a:pt x="0" y="0"/>
              </a:moveTo>
              <a:lnTo>
                <a:pt x="0" y="812742"/>
              </a:lnTo>
              <a:lnTo>
                <a:pt x="594054" y="81274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0EC61E-D11E-744A-9198-FEE80A63DA6B}">
      <dsp:nvSpPr>
        <dsp:cNvPr id="0" name=""/>
        <dsp:cNvSpPr/>
      </dsp:nvSpPr>
      <dsp:spPr>
        <a:xfrm>
          <a:off x="5517740" y="1842561"/>
          <a:ext cx="4388259" cy="80751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the desired outcomes; the results deemed good</a:t>
          </a:r>
        </a:p>
      </dsp:txBody>
      <dsp:txXfrm>
        <a:off x="5541391" y="1866212"/>
        <a:ext cx="4340957" cy="760215"/>
      </dsp:txXfrm>
    </dsp:sp>
    <dsp:sp modelId="{93066EAA-FD28-5745-813C-273DDECF533A}">
      <dsp:nvSpPr>
        <dsp:cNvPr id="0" name=""/>
        <dsp:cNvSpPr/>
      </dsp:nvSpPr>
      <dsp:spPr>
        <a:xfrm>
          <a:off x="4923685" y="1433578"/>
          <a:ext cx="669277" cy="1938071"/>
        </a:xfrm>
        <a:custGeom>
          <a:avLst/>
          <a:gdLst/>
          <a:ahLst/>
          <a:cxnLst/>
          <a:rect l="0" t="0" r="0" b="0"/>
          <a:pathLst>
            <a:path>
              <a:moveTo>
                <a:pt x="0" y="0"/>
              </a:moveTo>
              <a:lnTo>
                <a:pt x="0" y="1938071"/>
              </a:lnTo>
              <a:lnTo>
                <a:pt x="669277" y="193807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8FA424-C949-674B-927B-B8F3CF99AA39}">
      <dsp:nvSpPr>
        <dsp:cNvPr id="0" name=""/>
        <dsp:cNvSpPr/>
      </dsp:nvSpPr>
      <dsp:spPr>
        <a:xfrm>
          <a:off x="5592963" y="2926730"/>
          <a:ext cx="4313036" cy="88983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i="1" kern="1200" dirty="0"/>
            <a:t>What ends are desirable and why?</a:t>
          </a:r>
          <a:r>
            <a:rPr lang="en-US" sz="2800" kern="1200" dirty="0"/>
            <a:t> </a:t>
          </a:r>
        </a:p>
      </dsp:txBody>
      <dsp:txXfrm>
        <a:off x="5619025" y="2952792"/>
        <a:ext cx="4260912" cy="8377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44D36-0A7C-BD44-9F8A-BC008E784657}" type="datetimeFigureOut">
              <a:rPr lang="en-US" smtClean="0"/>
              <a:t>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ED8DE-2B87-C94B-9510-A05157C06C2F}" type="slidenum">
              <a:rPr lang="en-US" smtClean="0"/>
              <a:t>‹#›</a:t>
            </a:fld>
            <a:endParaRPr lang="en-US"/>
          </a:p>
        </p:txBody>
      </p:sp>
    </p:spTree>
    <p:extLst>
      <p:ext uri="{BB962C8B-B14F-4D97-AF65-F5344CB8AC3E}">
        <p14:creationId xmlns:p14="http://schemas.microsoft.com/office/powerpoint/2010/main" val="263631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creativecommons.org/licenses/by-nc-sa/2.0/?ref=ccsearch&amp;atype=rich" TargetMode="External"/><Relationship Id="rId3" Type="http://schemas.openxmlformats.org/officeDocument/2006/relationships/hyperlink" Target="https://www.flickr.com/photos/93110698@N03/28048181871" TargetMode="External"/><Relationship Id="rId7" Type="http://schemas.openxmlformats.org/officeDocument/2006/relationships/hyperlink" Target="https://www.flickr.com/photos/25082260@N03"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flickr.com/photos/25082260@N03/5518124238" TargetMode="External"/><Relationship Id="rId5" Type="http://schemas.openxmlformats.org/officeDocument/2006/relationships/hyperlink" Target="https://creativecommons.org/licenses/by-sa/2.0/?ref=ccsearch&amp;atype=rich" TargetMode="External"/><Relationship Id="rId4" Type="http://schemas.openxmlformats.org/officeDocument/2006/relationships/hyperlink" Target="https://www.flickr.com/photos/93110698@N0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moral philosophy is built around two concepts: means and ends. The </a:t>
            </a:r>
            <a:r>
              <a:rPr lang="en-US" sz="1200" i="1" kern="1200" dirty="0">
                <a:solidFill>
                  <a:schemeClr val="tx1"/>
                </a:solidFill>
                <a:effectLst/>
                <a:latin typeface="+mn-lt"/>
                <a:ea typeface="+mn-ea"/>
                <a:cs typeface="+mn-cs"/>
              </a:rPr>
              <a:t>ends </a:t>
            </a:r>
            <a:r>
              <a:rPr lang="en-US" sz="1200" kern="1200" dirty="0">
                <a:solidFill>
                  <a:schemeClr val="tx1"/>
                </a:solidFill>
                <a:effectLst/>
                <a:latin typeface="+mn-lt"/>
                <a:ea typeface="+mn-ea"/>
                <a:cs typeface="+mn-cs"/>
              </a:rPr>
              <a:t>are the desired outcomes, and the </a:t>
            </a:r>
            <a:r>
              <a:rPr lang="en-US" sz="1200" i="1" kern="1200" dirty="0">
                <a:solidFill>
                  <a:schemeClr val="tx1"/>
                </a:solidFill>
                <a:effectLst/>
                <a:latin typeface="+mn-lt"/>
                <a:ea typeface="+mn-ea"/>
                <a:cs typeface="+mn-cs"/>
              </a:rPr>
              <a:t>means </a:t>
            </a:r>
            <a:r>
              <a:rPr lang="en-US" sz="1200" kern="1200" dirty="0">
                <a:solidFill>
                  <a:schemeClr val="tx1"/>
                </a:solidFill>
                <a:effectLst/>
                <a:latin typeface="+mn-lt"/>
                <a:ea typeface="+mn-ea"/>
                <a:cs typeface="+mn-cs"/>
              </a:rPr>
              <a:t>are the ways the outcomes are pursued. Following from these two concepts are the basic questions of ethical theory: </a:t>
            </a:r>
            <a:r>
              <a:rPr lang="en-US" sz="1200" i="1" kern="1200" dirty="0">
                <a:solidFill>
                  <a:schemeClr val="tx1"/>
                </a:solidFill>
                <a:effectLst/>
                <a:latin typeface="+mn-lt"/>
                <a:ea typeface="+mn-ea"/>
                <a:cs typeface="+mn-cs"/>
              </a:rPr>
              <a:t>Which means are permissible and why?</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What ends are desirable and why?</a:t>
            </a:r>
            <a:r>
              <a:rPr lang="en-US" sz="1200" kern="1200" dirty="0">
                <a:solidFill>
                  <a:schemeClr val="tx1"/>
                </a:solidFill>
                <a:effectLst/>
                <a:latin typeface="+mn-lt"/>
                <a:ea typeface="+mn-ea"/>
                <a:cs typeface="+mn-cs"/>
              </a:rPr>
              <a:t> Answers to such questions are normative or prescriptive, in that they take a stance how people </a:t>
            </a:r>
            <a:r>
              <a:rPr lang="en-US" sz="1200" i="1" kern="1200" dirty="0">
                <a:solidFill>
                  <a:schemeClr val="tx1"/>
                </a:solidFill>
                <a:effectLst/>
                <a:latin typeface="+mn-lt"/>
                <a:ea typeface="+mn-ea"/>
                <a:cs typeface="+mn-cs"/>
              </a:rPr>
              <a:t>ought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ought not </a:t>
            </a:r>
            <a:r>
              <a:rPr lang="en-US" sz="1200" kern="1200" dirty="0">
                <a:solidFill>
                  <a:schemeClr val="tx1"/>
                </a:solidFill>
                <a:effectLst/>
                <a:latin typeface="+mn-lt"/>
                <a:ea typeface="+mn-ea"/>
                <a:cs typeface="+mn-cs"/>
              </a:rPr>
              <a:t>behave.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All ethical theories and ethical analyses have to some idea, some position on means and ends. </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In the context of computer science and ethics, anyone working on data communications, networking, cybersecurity, or related security areas of computing must ask these two questions. In terms of desirable ends, computer scientists must go beyond the simple “end” of creating a functioning product. Instead, they must as themselves two questions: “What kind of behavior, what kinds of relationships, do I want to promote with the creation and distribution of this product?” and “Why are these behaviors and relationships morally desirable?”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terms of permissible means, computer scientists must be able to distinguish between morally permissible and morally impermissible means; that is, they must differentiate action that they must never do from actions that they may do.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Cypherpunk ethics are relevant to computer science ethics because they require us to ask fundamental questions about how humans </a:t>
            </a:r>
            <a:r>
              <a:rPr lang="en-US" sz="1200" i="1" kern="1200" dirty="0">
                <a:solidFill>
                  <a:schemeClr val="tx1"/>
                </a:solidFill>
                <a:effectLst/>
                <a:latin typeface="+mn-lt"/>
                <a:ea typeface="+mn-ea"/>
                <a:cs typeface="+mn-cs"/>
              </a:rPr>
              <a:t>ought to be</a:t>
            </a:r>
            <a:r>
              <a:rPr lang="en-US" sz="1200" kern="1200" dirty="0">
                <a:solidFill>
                  <a:schemeClr val="tx1"/>
                </a:solidFill>
                <a:effectLst/>
                <a:latin typeface="+mn-lt"/>
                <a:ea typeface="+mn-ea"/>
                <a:cs typeface="+mn-cs"/>
              </a:rPr>
              <a:t>. If computer scientists are creating technologies that affect the overall structure of society, which they do by necessity, then they must ask what kind of society they wish to build and which means are justifiable in building that society. Cypherpunk ethics helps us reflect on these matters.</a:t>
            </a:r>
            <a:r>
              <a:rPr lang="en-US" dirty="0">
                <a:effectLst/>
              </a:rPr>
              <a:t> </a:t>
            </a:r>
            <a:endParaRPr lang="en-US" dirty="0"/>
          </a:p>
        </p:txBody>
      </p:sp>
      <p:sp>
        <p:nvSpPr>
          <p:cNvPr id="4" name="Slide Number Placeholder 3"/>
          <p:cNvSpPr>
            <a:spLocks noGrp="1"/>
          </p:cNvSpPr>
          <p:nvPr>
            <p:ph type="sldNum" sz="quarter" idx="5"/>
          </p:nvPr>
        </p:nvSpPr>
        <p:spPr/>
        <p:txBody>
          <a:bodyPr/>
          <a:lstStyle/>
          <a:p>
            <a:fld id="{0C0ED8DE-2B87-C94B-9510-A05157C06C2F}" type="slidenum">
              <a:rPr lang="en-US" smtClean="0"/>
              <a:t>2</a:t>
            </a:fld>
            <a:endParaRPr lang="en-US"/>
          </a:p>
        </p:txBody>
      </p:sp>
    </p:spTree>
    <p:extLst>
      <p:ext uri="{BB962C8B-B14F-4D97-AF65-F5344CB8AC3E}">
        <p14:creationId xmlns:p14="http://schemas.microsoft.com/office/powerpoint/2010/main" val="725059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questions are posed to students to help them </a:t>
            </a:r>
            <a:r>
              <a:rPr lang="en-US" sz="1200" i="1" kern="1200" dirty="0">
                <a:solidFill>
                  <a:schemeClr val="tx1"/>
                </a:solidFill>
                <a:effectLst/>
                <a:latin typeface="+mn-lt"/>
                <a:ea typeface="+mn-ea"/>
                <a:cs typeface="+mn-cs"/>
              </a:rPr>
              <a:t>Apply</a:t>
            </a:r>
            <a:r>
              <a:rPr lang="en-US" sz="1200" kern="1200" dirty="0">
                <a:solidFill>
                  <a:schemeClr val="tx1"/>
                </a:solidFill>
                <a:effectLst/>
                <a:latin typeface="+mn-lt"/>
                <a:ea typeface="+mn-ea"/>
                <a:cs typeface="+mn-cs"/>
              </a:rPr>
              <a:t> (Level 3), </a:t>
            </a:r>
            <a:r>
              <a:rPr lang="en-US" sz="1200" i="1" kern="1200" dirty="0">
                <a:solidFill>
                  <a:schemeClr val="tx1"/>
                </a:solidFill>
                <a:effectLst/>
                <a:latin typeface="+mn-lt"/>
                <a:ea typeface="+mn-ea"/>
                <a:cs typeface="+mn-cs"/>
              </a:rPr>
              <a:t>Analyze</a:t>
            </a:r>
            <a:r>
              <a:rPr lang="en-US" sz="1200" kern="1200" dirty="0">
                <a:solidFill>
                  <a:schemeClr val="tx1"/>
                </a:solidFill>
                <a:effectLst/>
                <a:latin typeface="+mn-lt"/>
                <a:ea typeface="+mn-ea"/>
                <a:cs typeface="+mn-cs"/>
              </a:rPr>
              <a:t> (Level 4), </a:t>
            </a:r>
            <a:r>
              <a:rPr lang="en-US" sz="1200" i="1" kern="1200" dirty="0">
                <a:solidFill>
                  <a:schemeClr val="tx1"/>
                </a:solidFill>
                <a:effectLst/>
                <a:latin typeface="+mn-lt"/>
                <a:ea typeface="+mn-ea"/>
                <a:cs typeface="+mn-cs"/>
              </a:rPr>
              <a:t>Evaluate</a:t>
            </a:r>
            <a:r>
              <a:rPr lang="en-US" sz="1200" kern="1200" dirty="0">
                <a:solidFill>
                  <a:schemeClr val="tx1"/>
                </a:solidFill>
                <a:effectLst/>
                <a:latin typeface="+mn-lt"/>
                <a:ea typeface="+mn-ea"/>
                <a:cs typeface="+mn-cs"/>
              </a:rPr>
              <a:t> (Level 5), and </a:t>
            </a:r>
            <a:r>
              <a:rPr lang="en-US" sz="1200" i="1" kern="1200" dirty="0">
                <a:solidFill>
                  <a:schemeClr val="tx1"/>
                </a:solidFill>
                <a:effectLst/>
                <a:latin typeface="+mn-lt"/>
                <a:ea typeface="+mn-ea"/>
                <a:cs typeface="+mn-cs"/>
              </a:rPr>
              <a:t>Create</a:t>
            </a:r>
            <a:r>
              <a:rPr lang="en-US" sz="1200" kern="1200" dirty="0">
                <a:solidFill>
                  <a:schemeClr val="tx1"/>
                </a:solidFill>
                <a:effectLst/>
                <a:latin typeface="+mn-lt"/>
                <a:ea typeface="+mn-ea"/>
                <a:cs typeface="+mn-cs"/>
              </a:rPr>
              <a:t> (Level 6) in response to the readings. It is helpful to provide students with a handout containing the discussion questions. </a:t>
            </a:r>
          </a:p>
        </p:txBody>
      </p:sp>
      <p:sp>
        <p:nvSpPr>
          <p:cNvPr id="4" name="Slide Number Placeholder 3"/>
          <p:cNvSpPr>
            <a:spLocks noGrp="1"/>
          </p:cNvSpPr>
          <p:nvPr>
            <p:ph type="sldNum" sz="quarter" idx="5"/>
          </p:nvPr>
        </p:nvSpPr>
        <p:spPr/>
        <p:txBody>
          <a:bodyPr/>
          <a:lstStyle/>
          <a:p>
            <a:fld id="{0C0ED8DE-2B87-C94B-9510-A05157C06C2F}" type="slidenum">
              <a:rPr lang="en-US" smtClean="0"/>
              <a:t>13</a:t>
            </a:fld>
            <a:endParaRPr lang="en-US"/>
          </a:p>
        </p:txBody>
      </p:sp>
    </p:spTree>
    <p:extLst>
      <p:ext uri="{BB962C8B-B14F-4D97-AF65-F5344CB8AC3E}">
        <p14:creationId xmlns:p14="http://schemas.microsoft.com/office/powerpoint/2010/main" val="43174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cypherpunks emerged as a grassroots movement simultaneously criticizing the emerging government mass surveillance made possible by the computer revolution and advocating the widespread use of digital encryption as the best means for individuals to protect their personal privacy from such surveillance. The cypherpunk movement formed at a meeting of cryptography enthusiasts in San Francisco in 1992.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recognized founders of the cypherpunks are </a:t>
            </a:r>
            <a:r>
              <a:rPr lang="en-US" sz="1200" b="1" kern="1200" dirty="0">
                <a:solidFill>
                  <a:schemeClr val="tx1"/>
                </a:solidFill>
                <a:effectLst/>
                <a:latin typeface="+mn-lt"/>
                <a:ea typeface="+mn-ea"/>
                <a:cs typeface="+mn-cs"/>
              </a:rPr>
              <a:t>Timothy May</a:t>
            </a:r>
            <a:r>
              <a:rPr lang="en-US" sz="1200" kern="1200" dirty="0">
                <a:solidFill>
                  <a:schemeClr val="tx1"/>
                </a:solidFill>
                <a:effectLst/>
                <a:latin typeface="+mn-lt"/>
                <a:ea typeface="+mn-ea"/>
                <a:cs typeface="+mn-cs"/>
              </a:rPr>
              <a:t>, a physicist who retired from Intel, </a:t>
            </a:r>
            <a:r>
              <a:rPr lang="en-US" sz="1200" b="1" kern="1200" dirty="0">
                <a:solidFill>
                  <a:schemeClr val="tx1"/>
                </a:solidFill>
                <a:effectLst/>
                <a:latin typeface="+mn-lt"/>
                <a:ea typeface="+mn-ea"/>
                <a:cs typeface="+mn-cs"/>
              </a:rPr>
              <a:t>John Gilmore</a:t>
            </a:r>
            <a:r>
              <a:rPr lang="en-US" sz="1200" kern="1200" dirty="0">
                <a:solidFill>
                  <a:schemeClr val="tx1"/>
                </a:solidFill>
                <a:effectLst/>
                <a:latin typeface="+mn-lt"/>
                <a:ea typeface="+mn-ea"/>
                <a:cs typeface="+mn-cs"/>
              </a:rPr>
              <a:t>, a programmer who retired from Sun Microsystems and later cofounded Electronic Foundation Frontier, and </a:t>
            </a:r>
            <a:r>
              <a:rPr lang="en-US" sz="1200" b="1" kern="1200" dirty="0">
                <a:solidFill>
                  <a:schemeClr val="tx1"/>
                </a:solidFill>
                <a:effectLst/>
                <a:latin typeface="+mn-lt"/>
                <a:ea typeface="+mn-ea"/>
                <a:cs typeface="+mn-cs"/>
              </a:rPr>
              <a:t>Eric Hughes</a:t>
            </a:r>
            <a:r>
              <a:rPr lang="en-US" sz="1200" kern="1200" dirty="0">
                <a:solidFill>
                  <a:schemeClr val="tx1"/>
                </a:solidFill>
                <a:effectLst/>
                <a:latin typeface="+mn-lt"/>
                <a:ea typeface="+mn-ea"/>
                <a:cs typeface="+mn-cs"/>
              </a:rPr>
              <a:t>, who studied cryptography with the famous David </a:t>
            </a:r>
            <a:r>
              <a:rPr lang="en-US" sz="1200" kern="1200" dirty="0" err="1">
                <a:solidFill>
                  <a:schemeClr val="tx1"/>
                </a:solidFill>
                <a:effectLst/>
                <a:latin typeface="+mn-lt"/>
                <a:ea typeface="+mn-ea"/>
                <a:cs typeface="+mn-cs"/>
              </a:rPr>
              <a:t>Chaum</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[“John Gilmore in 2018” by Kushal Das is licensed under </a:t>
            </a:r>
            <a:r>
              <a:rPr lang="en-US" dirty="0">
                <a:hlinkClick r:id="rId3"/>
              </a:rPr>
              <a:t>CC BY-SA 4.0</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0C0ED8DE-2B87-C94B-9510-A05157C06C2F}" type="slidenum">
              <a:rPr lang="en-US" smtClean="0"/>
              <a:t>4</a:t>
            </a:fld>
            <a:endParaRPr lang="en-US"/>
          </a:p>
        </p:txBody>
      </p:sp>
    </p:spTree>
    <p:extLst>
      <p:ext uri="{BB962C8B-B14F-4D97-AF65-F5344CB8AC3E}">
        <p14:creationId xmlns:p14="http://schemas.microsoft.com/office/powerpoint/2010/main" val="2089811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The four core beliefs: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buNone/>
            </a:pPr>
            <a:r>
              <a:rPr lang="en-US" dirty="0"/>
              <a:t>The ideal society is an </a:t>
            </a:r>
            <a:r>
              <a:rPr lang="en-US" b="1" dirty="0"/>
              <a:t>open society</a:t>
            </a:r>
            <a:r>
              <a:rPr lang="en-US" dirty="0"/>
              <a:t>, a pluralistic society consisting of diverse religious, ideological, and moral worldviews and governed by mutual toleration (but not necessarily acceptance) among all. </a:t>
            </a:r>
          </a:p>
          <a:p>
            <a:pPr marL="0" lvl="0" indent="0">
              <a:buNone/>
            </a:pPr>
            <a:endParaRPr lang="en-US" dirty="0"/>
          </a:p>
          <a:p>
            <a:pPr marL="0" lvl="0" indent="0">
              <a:buNone/>
            </a:pPr>
            <a:r>
              <a:rPr lang="en-US" b="1" dirty="0"/>
              <a:t>Privacy</a:t>
            </a:r>
            <a:r>
              <a:rPr lang="en-US" dirty="0"/>
              <a:t> is a necessary condition for an open society because it secures a space where difference and diversity can be expressed and exercised even if the politicians who control the government at any given moment do not like difference and diversity. </a:t>
            </a:r>
          </a:p>
          <a:p>
            <a:pPr marL="0" lvl="0" indent="0">
              <a:buNone/>
            </a:pPr>
            <a:endParaRPr lang="en-US" dirty="0"/>
          </a:p>
          <a:p>
            <a:pPr marL="0" lvl="0" indent="0">
              <a:buNone/>
            </a:pPr>
            <a:r>
              <a:rPr lang="en-US" b="1" dirty="0"/>
              <a:t>Technological solutions </a:t>
            </a:r>
            <a:r>
              <a:rPr lang="en-US" dirty="0"/>
              <a:t>are preferrable to legislative solutions because laws can be repealed or remain unenforced, while technology is difficult to eliminate once it is publicly available. </a:t>
            </a:r>
          </a:p>
          <a:p>
            <a:pPr marL="0" lvl="0" indent="0">
              <a:buNone/>
            </a:pPr>
            <a:endParaRPr lang="en-US" dirty="0"/>
          </a:p>
          <a:p>
            <a:pPr marL="0" lvl="0" indent="0">
              <a:buNone/>
            </a:pPr>
            <a:r>
              <a:rPr lang="en-US" b="1" dirty="0"/>
              <a:t>Cryptography</a:t>
            </a:r>
            <a:r>
              <a:rPr lang="en-US" dirty="0"/>
              <a:t> is the technology that will protect privacy—and by extension, preserve an open society—in the computer age. </a:t>
            </a: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C0ED8DE-2B87-C94B-9510-A05157C06C2F}" type="slidenum">
              <a:rPr lang="en-US" smtClean="0"/>
              <a:t>5</a:t>
            </a:fld>
            <a:endParaRPr lang="en-US"/>
          </a:p>
        </p:txBody>
      </p:sp>
    </p:spTree>
    <p:extLst>
      <p:ext uri="{BB962C8B-B14F-4D97-AF65-F5344CB8AC3E}">
        <p14:creationId xmlns:p14="http://schemas.microsoft.com/office/powerpoint/2010/main" val="184034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questions can be provided to students to help them </a:t>
            </a:r>
            <a:r>
              <a:rPr lang="en-US" sz="1200" i="1" kern="1200" dirty="0">
                <a:solidFill>
                  <a:schemeClr val="tx1"/>
                </a:solidFill>
                <a:effectLst/>
                <a:latin typeface="+mn-lt"/>
                <a:ea typeface="+mn-ea"/>
                <a:cs typeface="+mn-cs"/>
              </a:rPr>
              <a:t>Remember</a:t>
            </a:r>
            <a:r>
              <a:rPr lang="en-US" sz="1200" kern="1200" dirty="0">
                <a:solidFill>
                  <a:schemeClr val="tx1"/>
                </a:solidFill>
                <a:effectLst/>
                <a:latin typeface="+mn-lt"/>
                <a:ea typeface="+mn-ea"/>
                <a:cs typeface="+mn-cs"/>
              </a:rPr>
              <a:t> (Level 1) and </a:t>
            </a:r>
            <a:r>
              <a:rPr lang="en-US" sz="1200" i="1" kern="1200" dirty="0">
                <a:solidFill>
                  <a:schemeClr val="tx1"/>
                </a:solidFill>
                <a:effectLst/>
                <a:latin typeface="+mn-lt"/>
                <a:ea typeface="+mn-ea"/>
                <a:cs typeface="+mn-cs"/>
              </a:rPr>
              <a:t>Understand</a:t>
            </a:r>
            <a:r>
              <a:rPr lang="en-US" sz="1200" kern="1200" dirty="0">
                <a:solidFill>
                  <a:schemeClr val="tx1"/>
                </a:solidFill>
                <a:effectLst/>
                <a:latin typeface="+mn-lt"/>
                <a:ea typeface="+mn-ea"/>
                <a:cs typeface="+mn-cs"/>
              </a:rPr>
              <a:t> (Level 2) the texts as they do the readings.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slide is included just so you can remind students of the reading questions and take any questions they might have.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C0ED8DE-2B87-C94B-9510-A05157C06C2F}" type="slidenum">
              <a:rPr lang="en-US" smtClean="0"/>
              <a:t>6</a:t>
            </a:fld>
            <a:endParaRPr lang="en-US"/>
          </a:p>
        </p:txBody>
      </p:sp>
    </p:spTree>
    <p:extLst>
      <p:ext uri="{BB962C8B-B14F-4D97-AF65-F5344CB8AC3E}">
        <p14:creationId xmlns:p14="http://schemas.microsoft.com/office/powerpoint/2010/main" val="361508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questions are posed to students to help them </a:t>
            </a:r>
            <a:r>
              <a:rPr lang="en-US" sz="1200" i="1" kern="1200" dirty="0">
                <a:solidFill>
                  <a:schemeClr val="tx1"/>
                </a:solidFill>
                <a:effectLst/>
                <a:latin typeface="+mn-lt"/>
                <a:ea typeface="+mn-ea"/>
                <a:cs typeface="+mn-cs"/>
              </a:rPr>
              <a:t>Apply</a:t>
            </a:r>
            <a:r>
              <a:rPr lang="en-US" sz="1200" kern="1200" dirty="0">
                <a:solidFill>
                  <a:schemeClr val="tx1"/>
                </a:solidFill>
                <a:effectLst/>
                <a:latin typeface="+mn-lt"/>
                <a:ea typeface="+mn-ea"/>
                <a:cs typeface="+mn-cs"/>
              </a:rPr>
              <a:t> (Level 3), </a:t>
            </a:r>
            <a:r>
              <a:rPr lang="en-US" sz="1200" i="1" kern="1200" dirty="0">
                <a:solidFill>
                  <a:schemeClr val="tx1"/>
                </a:solidFill>
                <a:effectLst/>
                <a:latin typeface="+mn-lt"/>
                <a:ea typeface="+mn-ea"/>
                <a:cs typeface="+mn-cs"/>
              </a:rPr>
              <a:t>Analyze</a:t>
            </a:r>
            <a:r>
              <a:rPr lang="en-US" sz="1200" kern="1200" dirty="0">
                <a:solidFill>
                  <a:schemeClr val="tx1"/>
                </a:solidFill>
                <a:effectLst/>
                <a:latin typeface="+mn-lt"/>
                <a:ea typeface="+mn-ea"/>
                <a:cs typeface="+mn-cs"/>
              </a:rPr>
              <a:t> (Level 4), </a:t>
            </a:r>
            <a:r>
              <a:rPr lang="en-US" sz="1200" i="1" kern="1200" dirty="0">
                <a:solidFill>
                  <a:schemeClr val="tx1"/>
                </a:solidFill>
                <a:effectLst/>
                <a:latin typeface="+mn-lt"/>
                <a:ea typeface="+mn-ea"/>
                <a:cs typeface="+mn-cs"/>
              </a:rPr>
              <a:t>Evaluate</a:t>
            </a:r>
            <a:r>
              <a:rPr lang="en-US" sz="1200" kern="1200" dirty="0">
                <a:solidFill>
                  <a:schemeClr val="tx1"/>
                </a:solidFill>
                <a:effectLst/>
                <a:latin typeface="+mn-lt"/>
                <a:ea typeface="+mn-ea"/>
                <a:cs typeface="+mn-cs"/>
              </a:rPr>
              <a:t> (Level 5), and </a:t>
            </a:r>
            <a:r>
              <a:rPr lang="en-US" sz="1200" i="1" kern="1200" dirty="0">
                <a:solidFill>
                  <a:schemeClr val="tx1"/>
                </a:solidFill>
                <a:effectLst/>
                <a:latin typeface="+mn-lt"/>
                <a:ea typeface="+mn-ea"/>
                <a:cs typeface="+mn-cs"/>
              </a:rPr>
              <a:t>Create</a:t>
            </a:r>
            <a:r>
              <a:rPr lang="en-US" sz="1200" kern="1200" dirty="0">
                <a:solidFill>
                  <a:schemeClr val="tx1"/>
                </a:solidFill>
                <a:effectLst/>
                <a:latin typeface="+mn-lt"/>
                <a:ea typeface="+mn-ea"/>
                <a:cs typeface="+mn-cs"/>
              </a:rPr>
              <a:t> (Level 6) in response to the readings. These questions do not fit on one slide, so it is helpful to provide students with a handout containing the discussion questions. </a:t>
            </a:r>
          </a:p>
        </p:txBody>
      </p:sp>
      <p:sp>
        <p:nvSpPr>
          <p:cNvPr id="4" name="Slide Number Placeholder 3"/>
          <p:cNvSpPr>
            <a:spLocks noGrp="1"/>
          </p:cNvSpPr>
          <p:nvPr>
            <p:ph type="sldNum" sz="quarter" idx="5"/>
          </p:nvPr>
        </p:nvSpPr>
        <p:spPr/>
        <p:txBody>
          <a:bodyPr/>
          <a:lstStyle/>
          <a:p>
            <a:fld id="{0C0ED8DE-2B87-C94B-9510-A05157C06C2F}" type="slidenum">
              <a:rPr lang="en-US" smtClean="0"/>
              <a:t>7</a:t>
            </a:fld>
            <a:endParaRPr lang="en-US"/>
          </a:p>
        </p:txBody>
      </p:sp>
    </p:spTree>
    <p:extLst>
      <p:ext uri="{BB962C8B-B14F-4D97-AF65-F5344CB8AC3E}">
        <p14:creationId xmlns:p14="http://schemas.microsoft.com/office/powerpoint/2010/main" val="1269219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questions are posed to students to help them </a:t>
            </a:r>
            <a:r>
              <a:rPr lang="en-US" sz="1200" i="1" kern="1200" dirty="0">
                <a:solidFill>
                  <a:schemeClr val="tx1"/>
                </a:solidFill>
                <a:effectLst/>
                <a:latin typeface="+mn-lt"/>
                <a:ea typeface="+mn-ea"/>
                <a:cs typeface="+mn-cs"/>
              </a:rPr>
              <a:t>Apply</a:t>
            </a:r>
            <a:r>
              <a:rPr lang="en-US" sz="1200" kern="1200" dirty="0">
                <a:solidFill>
                  <a:schemeClr val="tx1"/>
                </a:solidFill>
                <a:effectLst/>
                <a:latin typeface="+mn-lt"/>
                <a:ea typeface="+mn-ea"/>
                <a:cs typeface="+mn-cs"/>
              </a:rPr>
              <a:t> (Level 3), </a:t>
            </a:r>
            <a:r>
              <a:rPr lang="en-US" sz="1200" i="1" kern="1200" dirty="0">
                <a:solidFill>
                  <a:schemeClr val="tx1"/>
                </a:solidFill>
                <a:effectLst/>
                <a:latin typeface="+mn-lt"/>
                <a:ea typeface="+mn-ea"/>
                <a:cs typeface="+mn-cs"/>
              </a:rPr>
              <a:t>Analyze</a:t>
            </a:r>
            <a:r>
              <a:rPr lang="en-US" sz="1200" kern="1200" dirty="0">
                <a:solidFill>
                  <a:schemeClr val="tx1"/>
                </a:solidFill>
                <a:effectLst/>
                <a:latin typeface="+mn-lt"/>
                <a:ea typeface="+mn-ea"/>
                <a:cs typeface="+mn-cs"/>
              </a:rPr>
              <a:t> (Level 4), </a:t>
            </a:r>
            <a:r>
              <a:rPr lang="en-US" sz="1200" i="1" kern="1200" dirty="0">
                <a:solidFill>
                  <a:schemeClr val="tx1"/>
                </a:solidFill>
                <a:effectLst/>
                <a:latin typeface="+mn-lt"/>
                <a:ea typeface="+mn-ea"/>
                <a:cs typeface="+mn-cs"/>
              </a:rPr>
              <a:t>Evaluate</a:t>
            </a:r>
            <a:r>
              <a:rPr lang="en-US" sz="1200" kern="1200" dirty="0">
                <a:solidFill>
                  <a:schemeClr val="tx1"/>
                </a:solidFill>
                <a:effectLst/>
                <a:latin typeface="+mn-lt"/>
                <a:ea typeface="+mn-ea"/>
                <a:cs typeface="+mn-cs"/>
              </a:rPr>
              <a:t> (Level 5), and </a:t>
            </a:r>
            <a:r>
              <a:rPr lang="en-US" sz="1200" i="1" kern="1200" dirty="0">
                <a:solidFill>
                  <a:schemeClr val="tx1"/>
                </a:solidFill>
                <a:effectLst/>
                <a:latin typeface="+mn-lt"/>
                <a:ea typeface="+mn-ea"/>
                <a:cs typeface="+mn-cs"/>
              </a:rPr>
              <a:t>Create</a:t>
            </a:r>
            <a:r>
              <a:rPr lang="en-US" sz="1200" kern="1200" dirty="0">
                <a:solidFill>
                  <a:schemeClr val="tx1"/>
                </a:solidFill>
                <a:effectLst/>
                <a:latin typeface="+mn-lt"/>
                <a:ea typeface="+mn-ea"/>
                <a:cs typeface="+mn-cs"/>
              </a:rPr>
              <a:t> (Level 6) in response to the readings. These questions do not fit on one slide, so it is helpful to provide students with a handout containing the discussion questions. </a:t>
            </a:r>
          </a:p>
        </p:txBody>
      </p:sp>
      <p:sp>
        <p:nvSpPr>
          <p:cNvPr id="4" name="Slide Number Placeholder 3"/>
          <p:cNvSpPr>
            <a:spLocks noGrp="1"/>
          </p:cNvSpPr>
          <p:nvPr>
            <p:ph type="sldNum" sz="quarter" idx="5"/>
          </p:nvPr>
        </p:nvSpPr>
        <p:spPr/>
        <p:txBody>
          <a:bodyPr/>
          <a:lstStyle/>
          <a:p>
            <a:fld id="{0C0ED8DE-2B87-C94B-9510-A05157C06C2F}" type="slidenum">
              <a:rPr lang="en-US" smtClean="0"/>
              <a:t>8</a:t>
            </a:fld>
            <a:endParaRPr lang="en-US"/>
          </a:p>
        </p:txBody>
      </p:sp>
    </p:spTree>
    <p:extLst>
      <p:ext uri="{BB962C8B-B14F-4D97-AF65-F5344CB8AC3E}">
        <p14:creationId xmlns:p14="http://schemas.microsoft.com/office/powerpoint/2010/main" val="344040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Susan Landau </a:t>
            </a:r>
            <a:r>
              <a:rPr lang="en-US" dirty="0"/>
              <a:t>is Bridge Professor in Cyber Security and Policy at The Fletcher School and the School of Engineering in the Department of Computer Science at Tufts University. </a:t>
            </a:r>
          </a:p>
          <a:p>
            <a:endParaRPr lang="en-US" dirty="0"/>
          </a:p>
          <a:p>
            <a:r>
              <a:rPr lang="en-US" b="1" dirty="0"/>
              <a:t>James Comey </a:t>
            </a:r>
            <a:r>
              <a:rPr lang="en-US" dirty="0"/>
              <a:t>is a lawyer who served as the 7th director of the Federal Bureau of Investigation (FBI) under Barack Obama, from 2013 until May 2017. </a:t>
            </a:r>
          </a:p>
          <a:p>
            <a:endParaRPr lang="en-US" dirty="0"/>
          </a:p>
          <a:p>
            <a:endParaRPr lang="en-US" dirty="0"/>
          </a:p>
          <a:p>
            <a:endParaRPr lang="en-US" dirty="0"/>
          </a:p>
          <a:p>
            <a:r>
              <a:rPr lang="en-US" dirty="0">
                <a:hlinkClick r:id="rId3"/>
              </a:rPr>
              <a:t>"Join us as we play the clip from yesterday's press conference by FBI director James Comey. Listen LIVE at http://ift.tt/1NtUC1A"</a:t>
            </a:r>
            <a:r>
              <a:rPr lang="en-US" dirty="0"/>
              <a:t> by </a:t>
            </a:r>
            <a:r>
              <a:rPr lang="en-US" dirty="0">
                <a:hlinkClick r:id="rId4"/>
              </a:rPr>
              <a:t>Girard At Large</a:t>
            </a:r>
            <a:r>
              <a:rPr lang="en-US" dirty="0"/>
              <a:t> is licensed under </a:t>
            </a:r>
            <a:r>
              <a:rPr lang="en-US" dirty="0">
                <a:hlinkClick r:id="rId5"/>
              </a:rPr>
              <a:t>CC BY-SA 2.0 </a:t>
            </a:r>
            <a:endParaRPr lang="en-US" dirty="0"/>
          </a:p>
          <a:p>
            <a:endParaRPr lang="en-US" dirty="0"/>
          </a:p>
          <a:p>
            <a:r>
              <a:rPr lang="en-US" dirty="0">
                <a:hlinkClick r:id="rId6"/>
              </a:rPr>
              <a:t>"Susan Landau"</a:t>
            </a:r>
            <a:r>
              <a:rPr lang="en-US" dirty="0"/>
              <a:t> by </a:t>
            </a:r>
            <a:r>
              <a:rPr lang="en-US" dirty="0">
                <a:hlinkClick r:id="rId7"/>
              </a:rPr>
              <a:t>Saul Tannenbaum</a:t>
            </a:r>
            <a:r>
              <a:rPr lang="en-US" dirty="0"/>
              <a:t> is licensed under </a:t>
            </a:r>
            <a:r>
              <a:rPr lang="en-US" dirty="0">
                <a:hlinkClick r:id="rId8"/>
              </a:rPr>
              <a:t>CC BY-NC-SA 2.0 </a:t>
            </a:r>
            <a:endParaRPr lang="en-US" dirty="0"/>
          </a:p>
        </p:txBody>
      </p:sp>
      <p:sp>
        <p:nvSpPr>
          <p:cNvPr id="4" name="Slide Number Placeholder 3"/>
          <p:cNvSpPr>
            <a:spLocks noGrp="1"/>
          </p:cNvSpPr>
          <p:nvPr>
            <p:ph type="sldNum" sz="quarter" idx="5"/>
          </p:nvPr>
        </p:nvSpPr>
        <p:spPr/>
        <p:txBody>
          <a:bodyPr/>
          <a:lstStyle/>
          <a:p>
            <a:fld id="{0C0ED8DE-2B87-C94B-9510-A05157C06C2F}" type="slidenum">
              <a:rPr lang="en-US" smtClean="0"/>
              <a:t>10</a:t>
            </a:fld>
            <a:endParaRPr lang="en-US"/>
          </a:p>
        </p:txBody>
      </p:sp>
    </p:spTree>
    <p:extLst>
      <p:ext uri="{BB962C8B-B14F-4D97-AF65-F5344CB8AC3E}">
        <p14:creationId xmlns:p14="http://schemas.microsoft.com/office/powerpoint/2010/main" val="198771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included for the alternative version of Lesson B in which students are not assigned to read Comey’s testimony. His argument can be explained here briefly so students understand the claims. </a:t>
            </a:r>
            <a:br>
              <a:rPr lang="en-US" dirty="0"/>
            </a:br>
            <a:br>
              <a:rPr lang="en-US" dirty="0"/>
            </a:br>
            <a:r>
              <a:rPr lang="en-US" dirty="0"/>
              <a:t>The basic argument is that cryptography allows people to lock data forever, preventing law enforcement from accessing that data even when they have a warrant. </a:t>
            </a:r>
          </a:p>
        </p:txBody>
      </p:sp>
      <p:sp>
        <p:nvSpPr>
          <p:cNvPr id="4" name="Slide Number Placeholder 3"/>
          <p:cNvSpPr>
            <a:spLocks noGrp="1"/>
          </p:cNvSpPr>
          <p:nvPr>
            <p:ph type="sldNum" sz="quarter" idx="5"/>
          </p:nvPr>
        </p:nvSpPr>
        <p:spPr/>
        <p:txBody>
          <a:bodyPr/>
          <a:lstStyle/>
          <a:p>
            <a:fld id="{0C0ED8DE-2B87-C94B-9510-A05157C06C2F}" type="slidenum">
              <a:rPr lang="en-US" smtClean="0"/>
              <a:t>11</a:t>
            </a:fld>
            <a:endParaRPr lang="en-US"/>
          </a:p>
        </p:txBody>
      </p:sp>
    </p:spTree>
    <p:extLst>
      <p:ext uri="{BB962C8B-B14F-4D97-AF65-F5344CB8AC3E}">
        <p14:creationId xmlns:p14="http://schemas.microsoft.com/office/powerpoint/2010/main" val="33631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questions can be provided to students to help them </a:t>
            </a:r>
            <a:r>
              <a:rPr lang="en-US" sz="1200" i="1" kern="1200" dirty="0">
                <a:solidFill>
                  <a:schemeClr val="tx1"/>
                </a:solidFill>
                <a:effectLst/>
                <a:latin typeface="+mn-lt"/>
                <a:ea typeface="+mn-ea"/>
                <a:cs typeface="+mn-cs"/>
              </a:rPr>
              <a:t>Remember</a:t>
            </a:r>
            <a:r>
              <a:rPr lang="en-US" sz="1200" kern="1200" dirty="0">
                <a:solidFill>
                  <a:schemeClr val="tx1"/>
                </a:solidFill>
                <a:effectLst/>
                <a:latin typeface="+mn-lt"/>
                <a:ea typeface="+mn-ea"/>
                <a:cs typeface="+mn-cs"/>
              </a:rPr>
              <a:t> (Level 1) and </a:t>
            </a:r>
            <a:r>
              <a:rPr lang="en-US" sz="1200" i="1" kern="1200" dirty="0">
                <a:solidFill>
                  <a:schemeClr val="tx1"/>
                </a:solidFill>
                <a:effectLst/>
                <a:latin typeface="+mn-lt"/>
                <a:ea typeface="+mn-ea"/>
                <a:cs typeface="+mn-cs"/>
              </a:rPr>
              <a:t>Understand</a:t>
            </a:r>
            <a:r>
              <a:rPr lang="en-US" sz="1200" kern="1200" dirty="0">
                <a:solidFill>
                  <a:schemeClr val="tx1"/>
                </a:solidFill>
                <a:effectLst/>
                <a:latin typeface="+mn-lt"/>
                <a:ea typeface="+mn-ea"/>
                <a:cs typeface="+mn-cs"/>
              </a:rPr>
              <a:t> (Level 2) the texts as they do the readings.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slide is included just so you can remind students of the reading questions and take any questions they might have.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C0ED8DE-2B87-C94B-9510-A05157C06C2F}" type="slidenum">
              <a:rPr lang="en-US" smtClean="0"/>
              <a:t>12</a:t>
            </a:fld>
            <a:endParaRPr lang="en-US"/>
          </a:p>
        </p:txBody>
      </p:sp>
    </p:spTree>
    <p:extLst>
      <p:ext uri="{BB962C8B-B14F-4D97-AF65-F5344CB8AC3E}">
        <p14:creationId xmlns:p14="http://schemas.microsoft.com/office/powerpoint/2010/main" val="2183764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2/2/21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6D32-D1B1-E847-ABB8-D9A482DC169D}"/>
              </a:ext>
            </a:extLst>
          </p:cNvPr>
          <p:cNvSpPr>
            <a:spLocks noGrp="1"/>
          </p:cNvSpPr>
          <p:nvPr>
            <p:ph type="ctrTitle"/>
          </p:nvPr>
        </p:nvSpPr>
        <p:spPr/>
        <p:txBody>
          <a:bodyPr/>
          <a:lstStyle/>
          <a:p>
            <a:r>
              <a:rPr lang="en-US" b="1" dirty="0"/>
              <a:t>Crypto and Cypherpunk Ethics</a:t>
            </a:r>
            <a:r>
              <a:rPr lang="en-US" dirty="0"/>
              <a:t> </a:t>
            </a:r>
          </a:p>
        </p:txBody>
      </p:sp>
      <p:sp>
        <p:nvSpPr>
          <p:cNvPr id="3" name="Subtitle 2">
            <a:extLst>
              <a:ext uri="{FF2B5EF4-FFF2-40B4-BE49-F238E27FC236}">
                <a16:creationId xmlns:a16="http://schemas.microsoft.com/office/drawing/2014/main" id="{3E06B70C-34B2-E741-9EA4-28B76415C367}"/>
              </a:ext>
            </a:extLst>
          </p:cNvPr>
          <p:cNvSpPr>
            <a:spLocks noGrp="1"/>
          </p:cNvSpPr>
          <p:nvPr>
            <p:ph type="subTitle" idx="1"/>
          </p:nvPr>
        </p:nvSpPr>
        <p:spPr/>
        <p:txBody>
          <a:bodyPr/>
          <a:lstStyle/>
          <a:p>
            <a:endParaRPr lang="en-US" dirty="0"/>
          </a:p>
        </p:txBody>
      </p:sp>
      <p:sp>
        <p:nvSpPr>
          <p:cNvPr id="4" name="Subtitle 2">
            <a:extLst>
              <a:ext uri="{FF2B5EF4-FFF2-40B4-BE49-F238E27FC236}">
                <a16:creationId xmlns:a16="http://schemas.microsoft.com/office/drawing/2014/main" id="{953D7CE0-D7D0-0548-8E5E-0FA9B3621330}"/>
              </a:ext>
            </a:extLst>
          </p:cNvPr>
          <p:cNvSpPr txBox="1">
            <a:spLocks/>
          </p:cNvSpPr>
          <p:nvPr/>
        </p:nvSpPr>
        <p:spPr>
          <a:xfrm>
            <a:off x="7162800" y="6299199"/>
            <a:ext cx="5029200" cy="503237"/>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r>
              <a:rPr lang="en-US" sz="1000"/>
              <a:t>This material developed by Patrick Anderson as part of the Mozilla Foundation Responsible Computer Science Challenge. This work is licensed under a Creative Commons Attribution-NonCommercial-ShareAlike 4.0 International License. </a:t>
            </a:r>
            <a:endParaRPr lang="en-US" sz="1000" dirty="0"/>
          </a:p>
        </p:txBody>
      </p:sp>
    </p:spTree>
    <p:extLst>
      <p:ext uri="{BB962C8B-B14F-4D97-AF65-F5344CB8AC3E}">
        <p14:creationId xmlns:p14="http://schemas.microsoft.com/office/powerpoint/2010/main" val="369737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157480"/>
          </a:xfrm>
        </p:spPr>
        <p:txBody>
          <a:bodyPr/>
          <a:lstStyle/>
          <a:p>
            <a:r>
              <a:rPr lang="en-US" dirty="0"/>
              <a:t>Security vs. privacy, or security vs. security</a:t>
            </a:r>
          </a:p>
        </p:txBody>
      </p:sp>
      <p:sp>
        <p:nvSpPr>
          <p:cNvPr id="7" name="TextBox 6"/>
          <p:cNvSpPr txBox="1"/>
          <p:nvPr/>
        </p:nvSpPr>
        <p:spPr>
          <a:xfrm>
            <a:off x="6635788" y="1807574"/>
            <a:ext cx="2981323" cy="584775"/>
          </a:xfrm>
          <a:prstGeom prst="rect">
            <a:avLst/>
          </a:prstGeom>
          <a:noFill/>
        </p:spPr>
        <p:txBody>
          <a:bodyPr wrap="square" rtlCol="0">
            <a:spAutoFit/>
          </a:bodyPr>
          <a:lstStyle/>
          <a:p>
            <a:pPr algn="ctr"/>
            <a:r>
              <a:rPr lang="en-US" sz="3200" dirty="0"/>
              <a:t>Susan Landau</a:t>
            </a:r>
          </a:p>
        </p:txBody>
      </p:sp>
      <p:pic>
        <p:nvPicPr>
          <p:cNvPr id="3074" name="Picture 2">
            <a:extLst>
              <a:ext uri="{FF2B5EF4-FFF2-40B4-BE49-F238E27FC236}">
                <a16:creationId xmlns:a16="http://schemas.microsoft.com/office/drawing/2014/main" id="{B7DBB1DC-F861-2047-B41F-D6095234FA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34" t="23" r="23065" b="857"/>
          <a:stretch/>
        </p:blipFill>
        <p:spPr bwMode="auto">
          <a:xfrm>
            <a:off x="2194560" y="2345264"/>
            <a:ext cx="310896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usan Landau">
            <a:extLst>
              <a:ext uri="{FF2B5EF4-FFF2-40B4-BE49-F238E27FC236}">
                <a16:creationId xmlns:a16="http://schemas.microsoft.com/office/drawing/2014/main" id="{DE90B12B-C4E8-5D43-AAB4-DFC23C408F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790" y="2360773"/>
            <a:ext cx="2981324" cy="41332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4741649-2FB6-0A48-B68C-3D10CB3DE514}"/>
              </a:ext>
            </a:extLst>
          </p:cNvPr>
          <p:cNvSpPr txBox="1"/>
          <p:nvPr/>
        </p:nvSpPr>
        <p:spPr>
          <a:xfrm>
            <a:off x="2194558" y="1758776"/>
            <a:ext cx="3108960" cy="584775"/>
          </a:xfrm>
          <a:prstGeom prst="rect">
            <a:avLst/>
          </a:prstGeom>
          <a:noFill/>
        </p:spPr>
        <p:txBody>
          <a:bodyPr wrap="square" rtlCol="0">
            <a:spAutoFit/>
          </a:bodyPr>
          <a:lstStyle/>
          <a:p>
            <a:pPr algn="ctr"/>
            <a:r>
              <a:rPr lang="en-US" sz="3200" dirty="0"/>
              <a:t>James Comey</a:t>
            </a:r>
          </a:p>
        </p:txBody>
      </p:sp>
    </p:spTree>
    <p:extLst>
      <p:ext uri="{BB962C8B-B14F-4D97-AF65-F5344CB8AC3E}">
        <p14:creationId xmlns:p14="http://schemas.microsoft.com/office/powerpoint/2010/main" val="2064282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5DBD-11A6-2841-B82B-B1846293A2F3}"/>
              </a:ext>
            </a:extLst>
          </p:cNvPr>
          <p:cNvSpPr>
            <a:spLocks noGrp="1"/>
          </p:cNvSpPr>
          <p:nvPr>
            <p:ph type="title"/>
          </p:nvPr>
        </p:nvSpPr>
        <p:spPr>
          <a:xfrm>
            <a:off x="1141413" y="618518"/>
            <a:ext cx="9905998" cy="1091749"/>
          </a:xfrm>
        </p:spPr>
        <p:txBody>
          <a:bodyPr/>
          <a:lstStyle/>
          <a:p>
            <a:r>
              <a:rPr lang="en-US" dirty="0"/>
              <a:t>The “Going Dark” Problem According to </a:t>
            </a:r>
            <a:r>
              <a:rPr lang="en-US" dirty="0" err="1"/>
              <a:t>COmey</a:t>
            </a:r>
            <a:endParaRPr lang="en-US" dirty="0"/>
          </a:p>
        </p:txBody>
      </p:sp>
      <p:sp>
        <p:nvSpPr>
          <p:cNvPr id="3" name="Content Placeholder 2">
            <a:extLst>
              <a:ext uri="{FF2B5EF4-FFF2-40B4-BE49-F238E27FC236}">
                <a16:creationId xmlns:a16="http://schemas.microsoft.com/office/drawing/2014/main" id="{4862A891-DE8A-B646-BA82-5EE626E7F093}"/>
              </a:ext>
            </a:extLst>
          </p:cNvPr>
          <p:cNvSpPr>
            <a:spLocks noGrp="1"/>
          </p:cNvSpPr>
          <p:nvPr>
            <p:ph idx="1"/>
          </p:nvPr>
        </p:nvSpPr>
        <p:spPr>
          <a:xfrm>
            <a:off x="4334933" y="2249486"/>
            <a:ext cx="6712478" cy="3989995"/>
          </a:xfrm>
        </p:spPr>
        <p:txBody>
          <a:bodyPr>
            <a:normAutofit lnSpcReduction="10000"/>
          </a:bodyPr>
          <a:lstStyle/>
          <a:p>
            <a:pPr marL="0" indent="0">
              <a:buNone/>
            </a:pPr>
            <a:r>
              <a:rPr lang="en-US" dirty="0"/>
              <a:t>“If the communications provider is served with a warrant seeking those communications, the provider cannot provide the data because it has designed the technology such that it cannot be accessed by any third party… In short, the same ingenuity that has improved our lives in so many ways has also resulted in the proliferation of products and services where providers can no longer assist law enforcement in executing warrants.” </a:t>
            </a:r>
          </a:p>
        </p:txBody>
      </p:sp>
      <p:pic>
        <p:nvPicPr>
          <p:cNvPr id="4" name="Picture 2">
            <a:extLst>
              <a:ext uri="{FF2B5EF4-FFF2-40B4-BE49-F238E27FC236}">
                <a16:creationId xmlns:a16="http://schemas.microsoft.com/office/drawing/2014/main" id="{0CC050CA-24C6-DA47-87C8-846BC41B7D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34" t="23" r="23065" b="857"/>
          <a:stretch/>
        </p:blipFill>
        <p:spPr bwMode="auto">
          <a:xfrm>
            <a:off x="1439332" y="2249486"/>
            <a:ext cx="2597197" cy="343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81CE-B91A-6B4A-B6F0-B3976D005E56}"/>
              </a:ext>
            </a:extLst>
          </p:cNvPr>
          <p:cNvSpPr>
            <a:spLocks noGrp="1"/>
          </p:cNvSpPr>
          <p:nvPr>
            <p:ph type="title"/>
          </p:nvPr>
        </p:nvSpPr>
        <p:spPr>
          <a:xfrm>
            <a:off x="1141413" y="618518"/>
            <a:ext cx="9905998" cy="771370"/>
          </a:xfrm>
        </p:spPr>
        <p:txBody>
          <a:bodyPr/>
          <a:lstStyle/>
          <a:p>
            <a:r>
              <a:rPr lang="en-US" dirty="0"/>
              <a:t>READING QUESTIONS</a:t>
            </a:r>
          </a:p>
        </p:txBody>
      </p:sp>
      <p:sp>
        <p:nvSpPr>
          <p:cNvPr id="5" name="Content Placeholder 4">
            <a:extLst>
              <a:ext uri="{FF2B5EF4-FFF2-40B4-BE49-F238E27FC236}">
                <a16:creationId xmlns:a16="http://schemas.microsoft.com/office/drawing/2014/main" id="{AD1227B3-AE28-0F44-B1FE-7E8DF177C177}"/>
              </a:ext>
            </a:extLst>
          </p:cNvPr>
          <p:cNvSpPr>
            <a:spLocks noGrp="1"/>
          </p:cNvSpPr>
          <p:nvPr>
            <p:ph idx="1"/>
          </p:nvPr>
        </p:nvSpPr>
        <p:spPr>
          <a:xfrm>
            <a:off x="745066" y="1557867"/>
            <a:ext cx="10634134" cy="4555066"/>
          </a:xfrm>
        </p:spPr>
        <p:txBody>
          <a:bodyPr>
            <a:noAutofit/>
          </a:bodyPr>
          <a:lstStyle/>
          <a:p>
            <a:pPr marL="457200" lvl="0" indent="-457200">
              <a:buFont typeface="+mj-lt"/>
              <a:buAutoNum type="arabicPeriod"/>
            </a:pPr>
            <a:r>
              <a:rPr lang="en-US" sz="2300" b="1" dirty="0"/>
              <a:t>What does Comey mean when he claims that the FBI is “going dark”? What seems to be the central moral problem that arises from “going dark” and why?</a:t>
            </a:r>
          </a:p>
          <a:p>
            <a:pPr marL="457200" lvl="0" indent="-457200">
              <a:buFont typeface="+mj-lt"/>
              <a:buAutoNum type="arabicPeriod"/>
            </a:pPr>
            <a:r>
              <a:rPr lang="en-US" sz="2300" b="1" dirty="0"/>
              <a:t>According to Comey, what role does cryptography play in the “going dark” problem? </a:t>
            </a:r>
          </a:p>
          <a:p>
            <a:pPr marL="457200" lvl="0" indent="-457200">
              <a:buFont typeface="+mj-lt"/>
              <a:buAutoNum type="arabicPeriod"/>
            </a:pPr>
            <a:r>
              <a:rPr lang="en-US" sz="2300" b="1" dirty="0"/>
              <a:t>What does Landau mean when she claims that the central issue is not a conflict between security and privacy but a conflict between security and security? What seems to be the central moral problem that arises from this “security versus security story” and why?</a:t>
            </a:r>
          </a:p>
          <a:p>
            <a:pPr marL="457200" lvl="0" indent="-457200">
              <a:buFont typeface="+mj-lt"/>
              <a:buAutoNum type="arabicPeriod"/>
            </a:pPr>
            <a:r>
              <a:rPr lang="en-US" sz="2300" b="1" dirty="0"/>
              <a:t>According to Landau, what role does cryptography play in the “security versus security story”?   </a:t>
            </a:r>
          </a:p>
          <a:p>
            <a:pPr marL="457200" indent="-457200">
              <a:buFont typeface="+mj-lt"/>
              <a:buAutoNum type="arabicPeriod"/>
            </a:pPr>
            <a:endParaRPr lang="en-US" sz="2300" b="1" dirty="0"/>
          </a:p>
        </p:txBody>
      </p:sp>
    </p:spTree>
    <p:extLst>
      <p:ext uri="{BB962C8B-B14F-4D97-AF65-F5344CB8AC3E}">
        <p14:creationId xmlns:p14="http://schemas.microsoft.com/office/powerpoint/2010/main" val="3604319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81CE-B91A-6B4A-B6F0-B3976D005E56}"/>
              </a:ext>
            </a:extLst>
          </p:cNvPr>
          <p:cNvSpPr>
            <a:spLocks noGrp="1"/>
          </p:cNvSpPr>
          <p:nvPr>
            <p:ph type="title"/>
          </p:nvPr>
        </p:nvSpPr>
        <p:spPr>
          <a:xfrm>
            <a:off x="1141413" y="618518"/>
            <a:ext cx="9905998" cy="771370"/>
          </a:xfrm>
        </p:spPr>
        <p:txBody>
          <a:bodyPr/>
          <a:lstStyle/>
          <a:p>
            <a:r>
              <a:rPr lang="en-US" dirty="0"/>
              <a:t>Discussion QUESTIONS</a:t>
            </a:r>
          </a:p>
        </p:txBody>
      </p:sp>
      <p:sp>
        <p:nvSpPr>
          <p:cNvPr id="5" name="Content Placeholder 4">
            <a:extLst>
              <a:ext uri="{FF2B5EF4-FFF2-40B4-BE49-F238E27FC236}">
                <a16:creationId xmlns:a16="http://schemas.microsoft.com/office/drawing/2014/main" id="{AD1227B3-AE28-0F44-B1FE-7E8DF177C177}"/>
              </a:ext>
            </a:extLst>
          </p:cNvPr>
          <p:cNvSpPr>
            <a:spLocks noGrp="1"/>
          </p:cNvSpPr>
          <p:nvPr>
            <p:ph idx="1"/>
          </p:nvPr>
        </p:nvSpPr>
        <p:spPr>
          <a:xfrm>
            <a:off x="829733" y="1557866"/>
            <a:ext cx="10430934" cy="4842933"/>
          </a:xfrm>
        </p:spPr>
        <p:txBody>
          <a:bodyPr>
            <a:noAutofit/>
          </a:bodyPr>
          <a:lstStyle/>
          <a:p>
            <a:pPr marL="457200" lvl="0" indent="-457200">
              <a:buFont typeface="+mj-lt"/>
              <a:buAutoNum type="arabicPeriod"/>
            </a:pPr>
            <a:r>
              <a:rPr lang="en-US" sz="2300" b="1" dirty="0"/>
              <a:t>In your view, which framing of the issue—Comey’s “privacy versus security” or Landau’s “security versus security”—is more convincing or insightful? Why?</a:t>
            </a:r>
          </a:p>
          <a:p>
            <a:pPr marL="457200" lvl="0" indent="-457200">
              <a:buFont typeface="+mj-lt"/>
              <a:buAutoNum type="arabicPeriod"/>
            </a:pPr>
            <a:r>
              <a:rPr lang="en-US" sz="2300" b="1" dirty="0"/>
              <a:t>How do computer scientists determine the ethical limitations of their technical contributions to law enforcement and national security agencies? In other words, what principle or principles can computer scientists use to decide when to accept or reject law enforcement and national security requests for technical assistance?  </a:t>
            </a:r>
          </a:p>
          <a:p>
            <a:pPr marL="457200" lvl="0" indent="-457200">
              <a:buFont typeface="+mj-lt"/>
              <a:buAutoNum type="arabicPeriod"/>
            </a:pPr>
            <a:r>
              <a:rPr lang="en-US" sz="2300" b="1" dirty="0"/>
              <a:t>Based on what you know, what seems to be the most ethically sound solution to the law enforcement and national security problems the FBI claims to be facing and why? What would computer scientists have to do to help put this solution into practice? </a:t>
            </a:r>
          </a:p>
        </p:txBody>
      </p:sp>
    </p:spTree>
    <p:extLst>
      <p:ext uri="{BB962C8B-B14F-4D97-AF65-F5344CB8AC3E}">
        <p14:creationId xmlns:p14="http://schemas.microsoft.com/office/powerpoint/2010/main" val="3900511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05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81CE-B91A-6B4A-B6F0-B3976D005E56}"/>
              </a:ext>
            </a:extLst>
          </p:cNvPr>
          <p:cNvSpPr>
            <a:spLocks noGrp="1"/>
          </p:cNvSpPr>
          <p:nvPr>
            <p:ph type="title"/>
          </p:nvPr>
        </p:nvSpPr>
        <p:spPr>
          <a:xfrm>
            <a:off x="1141413" y="618518"/>
            <a:ext cx="9905998" cy="771370"/>
          </a:xfrm>
        </p:spPr>
        <p:txBody>
          <a:bodyPr/>
          <a:lstStyle/>
          <a:p>
            <a:r>
              <a:rPr lang="en-US" dirty="0"/>
              <a:t>The basic Components of Ethical Theory </a:t>
            </a:r>
          </a:p>
        </p:txBody>
      </p:sp>
      <p:graphicFrame>
        <p:nvGraphicFramePr>
          <p:cNvPr id="4" name="Content Placeholder 3">
            <a:extLst>
              <a:ext uri="{FF2B5EF4-FFF2-40B4-BE49-F238E27FC236}">
                <a16:creationId xmlns:a16="http://schemas.microsoft.com/office/drawing/2014/main" id="{9F30D4C4-2A4A-8A43-9120-E09991D942AF}"/>
              </a:ext>
            </a:extLst>
          </p:cNvPr>
          <p:cNvGraphicFramePr>
            <a:graphicFrameLocks noGrp="1"/>
          </p:cNvGraphicFramePr>
          <p:nvPr>
            <p:ph idx="1"/>
            <p:extLst>
              <p:ext uri="{D42A27DB-BD31-4B8C-83A1-F6EECF244321}">
                <p14:modId xmlns:p14="http://schemas.microsoft.com/office/powerpoint/2010/main" val="3810791442"/>
              </p:ext>
            </p:extLst>
          </p:nvPr>
        </p:nvGraphicFramePr>
        <p:xfrm>
          <a:off x="1141413" y="1694688"/>
          <a:ext cx="9906000" cy="4544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5508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1191-BED9-5346-BBA3-E3D9BA82409D}"/>
              </a:ext>
            </a:extLst>
          </p:cNvPr>
          <p:cNvSpPr>
            <a:spLocks noGrp="1"/>
          </p:cNvSpPr>
          <p:nvPr>
            <p:ph type="title"/>
          </p:nvPr>
        </p:nvSpPr>
        <p:spPr>
          <a:xfrm>
            <a:off x="1143001" y="2328785"/>
            <a:ext cx="9905998" cy="1478570"/>
          </a:xfrm>
        </p:spPr>
        <p:txBody>
          <a:bodyPr>
            <a:normAutofit/>
          </a:bodyPr>
          <a:lstStyle/>
          <a:p>
            <a:pPr algn="ctr"/>
            <a:r>
              <a:rPr lang="en-US" sz="6000" dirty="0"/>
              <a:t>LESSON A</a:t>
            </a:r>
          </a:p>
        </p:txBody>
      </p:sp>
      <p:sp>
        <p:nvSpPr>
          <p:cNvPr id="3" name="Subtitle 2">
            <a:extLst>
              <a:ext uri="{FF2B5EF4-FFF2-40B4-BE49-F238E27FC236}">
                <a16:creationId xmlns:a16="http://schemas.microsoft.com/office/drawing/2014/main" id="{E5857A22-717E-7A45-A930-760A0A0A13C9}"/>
              </a:ext>
            </a:extLst>
          </p:cNvPr>
          <p:cNvSpPr txBox="1">
            <a:spLocks/>
          </p:cNvSpPr>
          <p:nvPr/>
        </p:nvSpPr>
        <p:spPr>
          <a:xfrm>
            <a:off x="7162800" y="6299199"/>
            <a:ext cx="5029200" cy="503237"/>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nSpc>
                <a:spcPct val="110000"/>
              </a:lnSpc>
              <a:spcBef>
                <a:spcPts val="0"/>
              </a:spcBef>
            </a:pPr>
            <a:r>
              <a:rPr lang="en-US" sz="1000"/>
              <a:t>This material developed by Patrick Anderson as part of the Mozilla Foundation Responsible Computer Science Challenge. This work is licensed under a Creative Commons Attribution-NonCommercial-ShareAlike 4.0 International License. </a:t>
            </a:r>
            <a:endParaRPr lang="en-US" sz="1000" dirty="0"/>
          </a:p>
        </p:txBody>
      </p:sp>
    </p:spTree>
    <p:extLst>
      <p:ext uri="{BB962C8B-B14F-4D97-AF65-F5344CB8AC3E}">
        <p14:creationId xmlns:p14="http://schemas.microsoft.com/office/powerpoint/2010/main" val="3040288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Who are the Cypherpunks?</a:t>
            </a:r>
          </a:p>
        </p:txBody>
      </p:sp>
      <p:pic>
        <p:nvPicPr>
          <p:cNvPr id="4" name="Picture 3"/>
          <p:cNvPicPr>
            <a:picLocks noChangeAspect="1"/>
          </p:cNvPicPr>
          <p:nvPr/>
        </p:nvPicPr>
        <p:blipFill rotWithShape="1">
          <a:blip r:embed="rId3"/>
          <a:srcRect l="9892" r="10069"/>
          <a:stretch/>
        </p:blipFill>
        <p:spPr>
          <a:xfrm>
            <a:off x="1981200" y="2135356"/>
            <a:ext cx="2649090" cy="2874421"/>
          </a:xfrm>
          <a:prstGeom prst="rect">
            <a:avLst/>
          </a:prstGeom>
        </p:spPr>
      </p:pic>
      <p:pic>
        <p:nvPicPr>
          <p:cNvPr id="5" name="Picture 4"/>
          <p:cNvPicPr>
            <a:picLocks noChangeAspect="1"/>
          </p:cNvPicPr>
          <p:nvPr/>
        </p:nvPicPr>
        <p:blipFill rotWithShape="1">
          <a:blip r:embed="rId4"/>
          <a:srcRect l="28113" r="17284"/>
          <a:stretch/>
        </p:blipFill>
        <p:spPr>
          <a:xfrm>
            <a:off x="5228745" y="2135356"/>
            <a:ext cx="2159059" cy="2857470"/>
          </a:xfrm>
          <a:prstGeom prst="rect">
            <a:avLst/>
          </a:prstGeom>
        </p:spPr>
      </p:pic>
      <p:sp>
        <p:nvSpPr>
          <p:cNvPr id="7" name="TextBox 6"/>
          <p:cNvSpPr txBox="1"/>
          <p:nvPr/>
        </p:nvSpPr>
        <p:spPr>
          <a:xfrm>
            <a:off x="5646238" y="1766023"/>
            <a:ext cx="1226618" cy="369332"/>
          </a:xfrm>
          <a:prstGeom prst="rect">
            <a:avLst/>
          </a:prstGeom>
          <a:noFill/>
        </p:spPr>
        <p:txBody>
          <a:bodyPr wrap="none" rtlCol="0">
            <a:spAutoFit/>
          </a:bodyPr>
          <a:lstStyle/>
          <a:p>
            <a:r>
              <a:rPr lang="en-US" dirty="0"/>
              <a:t>Eric Hughes</a:t>
            </a:r>
          </a:p>
        </p:txBody>
      </p:sp>
      <p:sp>
        <p:nvSpPr>
          <p:cNvPr id="8" name="TextBox 7"/>
          <p:cNvSpPr txBox="1"/>
          <p:nvPr/>
        </p:nvSpPr>
        <p:spPr>
          <a:xfrm>
            <a:off x="8185612" y="1766024"/>
            <a:ext cx="1394292" cy="369332"/>
          </a:xfrm>
          <a:prstGeom prst="rect">
            <a:avLst/>
          </a:prstGeom>
          <a:noFill/>
        </p:spPr>
        <p:txBody>
          <a:bodyPr wrap="none" rtlCol="0">
            <a:spAutoFit/>
          </a:bodyPr>
          <a:lstStyle/>
          <a:p>
            <a:r>
              <a:rPr lang="en-US" dirty="0"/>
              <a:t>John Gilmore</a:t>
            </a:r>
          </a:p>
        </p:txBody>
      </p:sp>
      <p:sp>
        <p:nvSpPr>
          <p:cNvPr id="9" name="TextBox 8"/>
          <p:cNvSpPr txBox="1"/>
          <p:nvPr/>
        </p:nvSpPr>
        <p:spPr>
          <a:xfrm>
            <a:off x="2532277" y="1775998"/>
            <a:ext cx="1360052" cy="369332"/>
          </a:xfrm>
          <a:prstGeom prst="rect">
            <a:avLst/>
          </a:prstGeom>
          <a:noFill/>
        </p:spPr>
        <p:txBody>
          <a:bodyPr wrap="none" rtlCol="0">
            <a:spAutoFit/>
          </a:bodyPr>
          <a:lstStyle/>
          <a:p>
            <a:r>
              <a:rPr lang="en-US" dirty="0"/>
              <a:t>Timothy May</a:t>
            </a:r>
          </a:p>
        </p:txBody>
      </p:sp>
      <p:sp>
        <p:nvSpPr>
          <p:cNvPr id="10" name="TextBox 9"/>
          <p:cNvSpPr txBox="1"/>
          <p:nvPr/>
        </p:nvSpPr>
        <p:spPr>
          <a:xfrm>
            <a:off x="1981200" y="5014486"/>
            <a:ext cx="2649090" cy="646331"/>
          </a:xfrm>
          <a:prstGeom prst="rect">
            <a:avLst/>
          </a:prstGeom>
          <a:noFill/>
        </p:spPr>
        <p:txBody>
          <a:bodyPr wrap="square" rtlCol="0">
            <a:spAutoFit/>
          </a:bodyPr>
          <a:lstStyle/>
          <a:p>
            <a:pPr algn="ctr"/>
            <a:r>
              <a:rPr lang="en-US" dirty="0"/>
              <a:t>“The Crypto Anarchist Manifesto” (1992)</a:t>
            </a:r>
          </a:p>
        </p:txBody>
      </p:sp>
      <p:sp>
        <p:nvSpPr>
          <p:cNvPr id="11" name="TextBox 10"/>
          <p:cNvSpPr txBox="1"/>
          <p:nvPr/>
        </p:nvSpPr>
        <p:spPr>
          <a:xfrm>
            <a:off x="5228745" y="4992826"/>
            <a:ext cx="2159059" cy="646331"/>
          </a:xfrm>
          <a:prstGeom prst="rect">
            <a:avLst/>
          </a:prstGeom>
          <a:noFill/>
        </p:spPr>
        <p:txBody>
          <a:bodyPr wrap="square" rtlCol="0">
            <a:spAutoFit/>
          </a:bodyPr>
          <a:lstStyle/>
          <a:p>
            <a:pPr algn="ctr"/>
            <a:r>
              <a:rPr lang="en-US" dirty="0"/>
              <a:t>“A Cypherpunk Manifesto” (1993)</a:t>
            </a:r>
          </a:p>
        </p:txBody>
      </p:sp>
      <p:sp>
        <p:nvSpPr>
          <p:cNvPr id="12" name="TextBox 11"/>
          <p:cNvSpPr txBox="1"/>
          <p:nvPr/>
        </p:nvSpPr>
        <p:spPr>
          <a:xfrm>
            <a:off x="7664942" y="4989115"/>
            <a:ext cx="2545859" cy="646331"/>
          </a:xfrm>
          <a:prstGeom prst="rect">
            <a:avLst/>
          </a:prstGeom>
          <a:noFill/>
        </p:spPr>
        <p:txBody>
          <a:bodyPr wrap="square" rtlCol="0">
            <a:spAutoFit/>
          </a:bodyPr>
          <a:lstStyle/>
          <a:p>
            <a:pPr algn="ctr"/>
            <a:r>
              <a:rPr lang="en-US" dirty="0"/>
              <a:t>“Privacy, technology, and the open society” (1991)</a:t>
            </a:r>
          </a:p>
        </p:txBody>
      </p:sp>
      <p:pic>
        <p:nvPicPr>
          <p:cNvPr id="1026" name="Picture 2">
            <a:extLst>
              <a:ext uri="{FF2B5EF4-FFF2-40B4-BE49-F238E27FC236}">
                <a16:creationId xmlns:a16="http://schemas.microsoft.com/office/drawing/2014/main" id="{FD9267ED-F6AA-AB43-83E8-A70E8F8F45A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043384" y="2215661"/>
            <a:ext cx="1823457" cy="273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88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81CE-B91A-6B4A-B6F0-B3976D005E56}"/>
              </a:ext>
            </a:extLst>
          </p:cNvPr>
          <p:cNvSpPr>
            <a:spLocks noGrp="1"/>
          </p:cNvSpPr>
          <p:nvPr>
            <p:ph type="title"/>
          </p:nvPr>
        </p:nvSpPr>
        <p:spPr>
          <a:xfrm>
            <a:off x="1141413" y="618518"/>
            <a:ext cx="9905998" cy="771370"/>
          </a:xfrm>
        </p:spPr>
        <p:txBody>
          <a:bodyPr/>
          <a:lstStyle/>
          <a:p>
            <a:r>
              <a:rPr lang="en-US" dirty="0"/>
              <a:t>Basic Views of the Cypherpunks</a:t>
            </a:r>
          </a:p>
        </p:txBody>
      </p:sp>
      <p:sp>
        <p:nvSpPr>
          <p:cNvPr id="5" name="Content Placeholder 4">
            <a:extLst>
              <a:ext uri="{FF2B5EF4-FFF2-40B4-BE49-F238E27FC236}">
                <a16:creationId xmlns:a16="http://schemas.microsoft.com/office/drawing/2014/main" id="{AD1227B3-AE28-0F44-B1FE-7E8DF177C177}"/>
              </a:ext>
            </a:extLst>
          </p:cNvPr>
          <p:cNvSpPr>
            <a:spLocks noGrp="1"/>
          </p:cNvSpPr>
          <p:nvPr>
            <p:ph idx="1"/>
          </p:nvPr>
        </p:nvSpPr>
        <p:spPr>
          <a:xfrm>
            <a:off x="745066" y="1557867"/>
            <a:ext cx="7450667" cy="4910666"/>
          </a:xfrm>
        </p:spPr>
        <p:txBody>
          <a:bodyPr>
            <a:noAutofit/>
          </a:bodyPr>
          <a:lstStyle/>
          <a:p>
            <a:pPr marL="457200" lvl="0" indent="-457200">
              <a:spcBef>
                <a:spcPts val="2400"/>
              </a:spcBef>
              <a:buFont typeface="+mj-lt"/>
              <a:buAutoNum type="arabicPeriod"/>
            </a:pPr>
            <a:r>
              <a:rPr lang="en-US" dirty="0"/>
              <a:t>The ideal society is an open society, a pluralistic society consisting of diverse religious, ideological, and moral worldviews and governed by mutual toleration. </a:t>
            </a:r>
          </a:p>
          <a:p>
            <a:pPr marL="457200" lvl="0" indent="-457200">
              <a:spcBef>
                <a:spcPts val="2400"/>
              </a:spcBef>
              <a:buFont typeface="+mj-lt"/>
              <a:buAutoNum type="arabicPeriod"/>
            </a:pPr>
            <a:r>
              <a:rPr lang="en-US" dirty="0"/>
              <a:t>Privacy is a necessary condition for an open society. </a:t>
            </a:r>
          </a:p>
          <a:p>
            <a:pPr marL="457200" lvl="0" indent="-457200">
              <a:spcBef>
                <a:spcPts val="2400"/>
              </a:spcBef>
              <a:buFont typeface="+mj-lt"/>
              <a:buAutoNum type="arabicPeriod"/>
            </a:pPr>
            <a:r>
              <a:rPr lang="en-US" dirty="0"/>
              <a:t>Technological solutions are preferrable to legislative solutions.</a:t>
            </a:r>
          </a:p>
          <a:p>
            <a:pPr marL="457200" lvl="0" indent="-457200">
              <a:spcBef>
                <a:spcPts val="2400"/>
              </a:spcBef>
              <a:buFont typeface="+mj-lt"/>
              <a:buAutoNum type="arabicPeriod"/>
            </a:pPr>
            <a:r>
              <a:rPr lang="en-US" dirty="0"/>
              <a:t>Cryptography is the technology that will protect privacy in the computer age. </a:t>
            </a:r>
            <a:endParaRPr lang="en-US" sz="2000" b="1" dirty="0"/>
          </a:p>
        </p:txBody>
      </p:sp>
      <p:pic>
        <p:nvPicPr>
          <p:cNvPr id="7" name="Picture 2">
            <a:extLst>
              <a:ext uri="{FF2B5EF4-FFF2-40B4-BE49-F238E27FC236}">
                <a16:creationId xmlns:a16="http://schemas.microsoft.com/office/drawing/2014/main" id="{30D19ABA-CED6-3B46-9266-DE766A153D3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84671" y="1389888"/>
            <a:ext cx="1593783" cy="23906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69B4EE2-A8C1-C147-B00A-4724ED84448F}"/>
              </a:ext>
            </a:extLst>
          </p:cNvPr>
          <p:cNvPicPr>
            <a:picLocks noChangeAspect="1"/>
          </p:cNvPicPr>
          <p:nvPr/>
        </p:nvPicPr>
        <p:blipFill rotWithShape="1">
          <a:blip r:embed="rId5"/>
          <a:srcRect l="28113" r="17284"/>
          <a:stretch/>
        </p:blipFill>
        <p:spPr>
          <a:xfrm>
            <a:off x="9315385" y="2796817"/>
            <a:ext cx="1326138" cy="1755116"/>
          </a:xfrm>
          <a:prstGeom prst="rect">
            <a:avLst/>
          </a:prstGeom>
        </p:spPr>
      </p:pic>
      <p:pic>
        <p:nvPicPr>
          <p:cNvPr id="4" name="Picture 3">
            <a:extLst>
              <a:ext uri="{FF2B5EF4-FFF2-40B4-BE49-F238E27FC236}">
                <a16:creationId xmlns:a16="http://schemas.microsoft.com/office/drawing/2014/main" id="{857AFAD4-11B2-224C-B1BE-F877522B9E5B}"/>
              </a:ext>
            </a:extLst>
          </p:cNvPr>
          <p:cNvPicPr>
            <a:picLocks noChangeAspect="1"/>
          </p:cNvPicPr>
          <p:nvPr/>
        </p:nvPicPr>
        <p:blipFill rotWithShape="1">
          <a:blip r:embed="rId6"/>
          <a:srcRect l="9892" r="10069"/>
          <a:stretch/>
        </p:blipFill>
        <p:spPr>
          <a:xfrm>
            <a:off x="10103757" y="4365473"/>
            <a:ext cx="1468480" cy="1593389"/>
          </a:xfrm>
          <a:prstGeom prst="rect">
            <a:avLst/>
          </a:prstGeom>
        </p:spPr>
      </p:pic>
    </p:spTree>
    <p:extLst>
      <p:ext uri="{BB962C8B-B14F-4D97-AF65-F5344CB8AC3E}">
        <p14:creationId xmlns:p14="http://schemas.microsoft.com/office/powerpoint/2010/main" val="2470166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81CE-B91A-6B4A-B6F0-B3976D005E56}"/>
              </a:ext>
            </a:extLst>
          </p:cNvPr>
          <p:cNvSpPr>
            <a:spLocks noGrp="1"/>
          </p:cNvSpPr>
          <p:nvPr>
            <p:ph type="title"/>
          </p:nvPr>
        </p:nvSpPr>
        <p:spPr>
          <a:xfrm>
            <a:off x="1141413" y="618518"/>
            <a:ext cx="9905998" cy="771370"/>
          </a:xfrm>
        </p:spPr>
        <p:txBody>
          <a:bodyPr/>
          <a:lstStyle/>
          <a:p>
            <a:r>
              <a:rPr lang="en-US" dirty="0"/>
              <a:t>READING QUESTIONS</a:t>
            </a:r>
          </a:p>
        </p:txBody>
      </p:sp>
      <p:sp>
        <p:nvSpPr>
          <p:cNvPr id="5" name="Content Placeholder 4">
            <a:extLst>
              <a:ext uri="{FF2B5EF4-FFF2-40B4-BE49-F238E27FC236}">
                <a16:creationId xmlns:a16="http://schemas.microsoft.com/office/drawing/2014/main" id="{AD1227B3-AE28-0F44-B1FE-7E8DF177C177}"/>
              </a:ext>
            </a:extLst>
          </p:cNvPr>
          <p:cNvSpPr>
            <a:spLocks noGrp="1"/>
          </p:cNvSpPr>
          <p:nvPr>
            <p:ph idx="1"/>
          </p:nvPr>
        </p:nvSpPr>
        <p:spPr>
          <a:xfrm>
            <a:off x="745066" y="1557867"/>
            <a:ext cx="10634134" cy="4555066"/>
          </a:xfrm>
        </p:spPr>
        <p:txBody>
          <a:bodyPr>
            <a:noAutofit/>
          </a:bodyPr>
          <a:lstStyle/>
          <a:p>
            <a:pPr marL="457200" lvl="0" indent="-457200">
              <a:buFont typeface="+mj-lt"/>
              <a:buAutoNum type="arabicPeriod"/>
            </a:pPr>
            <a:r>
              <a:rPr lang="en-US" sz="2000" b="1" dirty="0"/>
              <a:t>According to Gilmore, what is the relation between privacy and an open society?</a:t>
            </a:r>
          </a:p>
          <a:p>
            <a:pPr marL="457200" lvl="0" indent="-457200">
              <a:buFont typeface="+mj-lt"/>
              <a:buAutoNum type="arabicPeriod"/>
            </a:pPr>
            <a:r>
              <a:rPr lang="en-US" sz="2000" b="1" dirty="0"/>
              <a:t>Why does Gilmore advocate the use of “physics and mathematics” to preserve privacy rather than “laws”? </a:t>
            </a:r>
          </a:p>
          <a:p>
            <a:pPr marL="457200" lvl="0" indent="-457200">
              <a:buFont typeface="+mj-lt"/>
              <a:buAutoNum type="arabicPeriod"/>
            </a:pPr>
            <a:r>
              <a:rPr lang="en-US" sz="2000" b="1" dirty="0"/>
              <a:t>How does Hughes define “privacy”? </a:t>
            </a:r>
          </a:p>
          <a:p>
            <a:pPr marL="457200" lvl="0" indent="-457200">
              <a:buFont typeface="+mj-lt"/>
              <a:buAutoNum type="arabicPeriod"/>
            </a:pPr>
            <a:r>
              <a:rPr lang="en-US" sz="2000" b="1" dirty="0"/>
              <a:t>Given the way Hughes connects privacy and cryptography, how does he seem to understand the </a:t>
            </a:r>
            <a:r>
              <a:rPr lang="en-US" sz="2000" b="1" i="1" dirty="0"/>
              <a:t>moral</a:t>
            </a:r>
            <a:r>
              <a:rPr lang="en-US" sz="2000" b="1" dirty="0"/>
              <a:t> meaning of cryptography? Identify at least one example. </a:t>
            </a:r>
          </a:p>
          <a:p>
            <a:pPr marL="457200" lvl="0" indent="-457200">
              <a:buFont typeface="+mj-lt"/>
              <a:buAutoNum type="arabicPeriod"/>
            </a:pPr>
            <a:r>
              <a:rPr lang="en-US" sz="2000" b="1" dirty="0"/>
              <a:t>What does May mean when he argues that cryptography might create the conditions for “abhorrent markets”? Why or why not? </a:t>
            </a:r>
          </a:p>
          <a:p>
            <a:pPr marL="457200" lvl="0" indent="-457200">
              <a:buFont typeface="+mj-lt"/>
              <a:buAutoNum type="arabicPeriod"/>
            </a:pPr>
            <a:r>
              <a:rPr lang="en-US" sz="2000" b="1" dirty="0"/>
              <a:t>What does May mean when he says that cryptography creates so much openness that it will “alter completely the nature of government regulation, the ability to tax and control economic interactions, the ability to keep information secret, and will even alter the nature of trust and reputation”? </a:t>
            </a:r>
          </a:p>
          <a:p>
            <a:pPr marL="457200" indent="-457200">
              <a:buFont typeface="+mj-lt"/>
              <a:buAutoNum type="arabicPeriod"/>
            </a:pPr>
            <a:endParaRPr lang="en-US" sz="2000" b="1" dirty="0"/>
          </a:p>
        </p:txBody>
      </p:sp>
    </p:spTree>
    <p:extLst>
      <p:ext uri="{BB962C8B-B14F-4D97-AF65-F5344CB8AC3E}">
        <p14:creationId xmlns:p14="http://schemas.microsoft.com/office/powerpoint/2010/main" val="334773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81CE-B91A-6B4A-B6F0-B3976D005E56}"/>
              </a:ext>
            </a:extLst>
          </p:cNvPr>
          <p:cNvSpPr>
            <a:spLocks noGrp="1"/>
          </p:cNvSpPr>
          <p:nvPr>
            <p:ph type="title"/>
          </p:nvPr>
        </p:nvSpPr>
        <p:spPr>
          <a:xfrm>
            <a:off x="1141413" y="618518"/>
            <a:ext cx="9905998" cy="771370"/>
          </a:xfrm>
        </p:spPr>
        <p:txBody>
          <a:bodyPr/>
          <a:lstStyle/>
          <a:p>
            <a:r>
              <a:rPr lang="en-US" dirty="0"/>
              <a:t>Discussion QUESTIONS, Part 1</a:t>
            </a:r>
          </a:p>
        </p:txBody>
      </p:sp>
      <p:sp>
        <p:nvSpPr>
          <p:cNvPr id="5" name="Content Placeholder 4">
            <a:extLst>
              <a:ext uri="{FF2B5EF4-FFF2-40B4-BE49-F238E27FC236}">
                <a16:creationId xmlns:a16="http://schemas.microsoft.com/office/drawing/2014/main" id="{AD1227B3-AE28-0F44-B1FE-7E8DF177C177}"/>
              </a:ext>
            </a:extLst>
          </p:cNvPr>
          <p:cNvSpPr>
            <a:spLocks noGrp="1"/>
          </p:cNvSpPr>
          <p:nvPr>
            <p:ph idx="1"/>
          </p:nvPr>
        </p:nvSpPr>
        <p:spPr>
          <a:xfrm>
            <a:off x="829733" y="1557866"/>
            <a:ext cx="10430934" cy="4842933"/>
          </a:xfrm>
        </p:spPr>
        <p:txBody>
          <a:bodyPr>
            <a:noAutofit/>
          </a:bodyPr>
          <a:lstStyle/>
          <a:p>
            <a:pPr marL="457200" lvl="0" indent="-457200">
              <a:buFont typeface="+mj-lt"/>
              <a:buAutoNum type="arabicPeriod"/>
            </a:pPr>
            <a:r>
              <a:rPr lang="en-US" sz="2000" b="1" dirty="0"/>
              <a:t>Is the definition of privacy offered by Gilmore and Hughes satisfactory? Why or why not? If it is not satisfactory, what would be a better definition and why? </a:t>
            </a:r>
          </a:p>
          <a:p>
            <a:pPr marL="457200" lvl="0" indent="-457200">
              <a:buFont typeface="+mj-lt"/>
              <a:buAutoNum type="arabicPeriod"/>
            </a:pPr>
            <a:r>
              <a:rPr lang="en-US" sz="2000" b="1" dirty="0"/>
              <a:t>Gilmore argues that an open society is defined by its level of tolerance for difference, but no society can tolerate </a:t>
            </a:r>
            <a:r>
              <a:rPr lang="en-US" sz="2000" b="1" i="1" dirty="0"/>
              <a:t>everything</a:t>
            </a:r>
            <a:r>
              <a:rPr lang="en-US" sz="2000" b="1" dirty="0"/>
              <a:t>. There must be some line separating what a society will tolerate and what it will not tolerate. What are the limits to toleration? In other words, how to we differentiate things we should tolerate and things we should not tolerate? </a:t>
            </a:r>
          </a:p>
          <a:p>
            <a:pPr marL="457200" lvl="0" indent="-457200">
              <a:buFont typeface="+mj-lt"/>
              <a:buAutoNum type="arabicPeriod"/>
            </a:pPr>
            <a:r>
              <a:rPr lang="en-US" sz="2000" b="1" dirty="0"/>
              <a:t>To what extent is May correct when he says that cryptography creates so much openness that it will “alter completely the nature of government regulation, the ability to tax and control economic interactions, the ability to keep information secret, and will even alter the nature of trust and reputation”? Does cryptography actually undermine current social relations? </a:t>
            </a:r>
          </a:p>
        </p:txBody>
      </p:sp>
    </p:spTree>
    <p:extLst>
      <p:ext uri="{BB962C8B-B14F-4D97-AF65-F5344CB8AC3E}">
        <p14:creationId xmlns:p14="http://schemas.microsoft.com/office/powerpoint/2010/main" val="40315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81CE-B91A-6B4A-B6F0-B3976D005E56}"/>
              </a:ext>
            </a:extLst>
          </p:cNvPr>
          <p:cNvSpPr>
            <a:spLocks noGrp="1"/>
          </p:cNvSpPr>
          <p:nvPr>
            <p:ph type="title"/>
          </p:nvPr>
        </p:nvSpPr>
        <p:spPr>
          <a:xfrm>
            <a:off x="1141413" y="618518"/>
            <a:ext cx="9905998" cy="771370"/>
          </a:xfrm>
        </p:spPr>
        <p:txBody>
          <a:bodyPr/>
          <a:lstStyle/>
          <a:p>
            <a:r>
              <a:rPr lang="en-US" dirty="0"/>
              <a:t>Discussion QUESTIONS, Part 2</a:t>
            </a:r>
          </a:p>
        </p:txBody>
      </p:sp>
      <p:sp>
        <p:nvSpPr>
          <p:cNvPr id="5" name="Content Placeholder 4">
            <a:extLst>
              <a:ext uri="{FF2B5EF4-FFF2-40B4-BE49-F238E27FC236}">
                <a16:creationId xmlns:a16="http://schemas.microsoft.com/office/drawing/2014/main" id="{AD1227B3-AE28-0F44-B1FE-7E8DF177C177}"/>
              </a:ext>
            </a:extLst>
          </p:cNvPr>
          <p:cNvSpPr>
            <a:spLocks noGrp="1"/>
          </p:cNvSpPr>
          <p:nvPr>
            <p:ph idx="1"/>
          </p:nvPr>
        </p:nvSpPr>
        <p:spPr>
          <a:xfrm>
            <a:off x="829733" y="1557866"/>
            <a:ext cx="10430934" cy="4842933"/>
          </a:xfrm>
        </p:spPr>
        <p:txBody>
          <a:bodyPr>
            <a:noAutofit/>
          </a:bodyPr>
          <a:lstStyle/>
          <a:p>
            <a:pPr marL="514350" lvl="0" indent="-514350">
              <a:buFont typeface="+mj-lt"/>
              <a:buAutoNum type="arabicPeriod" startAt="4"/>
            </a:pPr>
            <a:r>
              <a:rPr lang="en-US" sz="2800" b="1" dirty="0"/>
              <a:t>To what extent is the cypherpunk emphasis on technical solutions to moral problems over legislative solutions to moral problems relevant to computer scientists and why?   </a:t>
            </a:r>
          </a:p>
          <a:p>
            <a:pPr marL="457200" lvl="0" indent="-457200">
              <a:buFont typeface="+mj-lt"/>
              <a:buAutoNum type="arabicPeriod" startAt="4"/>
            </a:pPr>
            <a:r>
              <a:rPr lang="en-US" sz="2800" b="1" dirty="0"/>
              <a:t>Are the cypherpunks right about the relationship between privacy, tolerance, and an open society? Why or why not? </a:t>
            </a:r>
          </a:p>
          <a:p>
            <a:pPr marL="457200" indent="-457200">
              <a:buFont typeface="+mj-lt"/>
              <a:buAutoNum type="arabicPeriod" startAt="4"/>
            </a:pPr>
            <a:r>
              <a:rPr lang="en-US" sz="2800" b="1" dirty="0"/>
              <a:t>What role, if any, do computer scientists play in promoting the realization of an open society? What are the computer scientist’s ethical obligations in such a role and why? </a:t>
            </a:r>
          </a:p>
        </p:txBody>
      </p:sp>
    </p:spTree>
    <p:extLst>
      <p:ext uri="{BB962C8B-B14F-4D97-AF65-F5344CB8AC3E}">
        <p14:creationId xmlns:p14="http://schemas.microsoft.com/office/powerpoint/2010/main" val="2110127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1191-BED9-5346-BBA3-E3D9BA82409D}"/>
              </a:ext>
            </a:extLst>
          </p:cNvPr>
          <p:cNvSpPr>
            <a:spLocks noGrp="1"/>
          </p:cNvSpPr>
          <p:nvPr>
            <p:ph type="title"/>
          </p:nvPr>
        </p:nvSpPr>
        <p:spPr>
          <a:xfrm>
            <a:off x="1143001" y="2328785"/>
            <a:ext cx="9905998" cy="1478570"/>
          </a:xfrm>
        </p:spPr>
        <p:txBody>
          <a:bodyPr>
            <a:normAutofit/>
          </a:bodyPr>
          <a:lstStyle/>
          <a:p>
            <a:pPr algn="ctr"/>
            <a:r>
              <a:rPr lang="en-US" sz="6000" dirty="0"/>
              <a:t>LESSON B</a:t>
            </a:r>
          </a:p>
        </p:txBody>
      </p:sp>
      <p:sp>
        <p:nvSpPr>
          <p:cNvPr id="3" name="Subtitle 2">
            <a:extLst>
              <a:ext uri="{FF2B5EF4-FFF2-40B4-BE49-F238E27FC236}">
                <a16:creationId xmlns:a16="http://schemas.microsoft.com/office/drawing/2014/main" id="{A991FF65-5EB9-B843-9A10-A513F312155F}"/>
              </a:ext>
            </a:extLst>
          </p:cNvPr>
          <p:cNvSpPr txBox="1">
            <a:spLocks/>
          </p:cNvSpPr>
          <p:nvPr/>
        </p:nvSpPr>
        <p:spPr>
          <a:xfrm>
            <a:off x="7162800" y="6299199"/>
            <a:ext cx="5029200" cy="503237"/>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nSpc>
                <a:spcPct val="110000"/>
              </a:lnSpc>
              <a:spcBef>
                <a:spcPts val="0"/>
              </a:spcBef>
            </a:pPr>
            <a:r>
              <a:rPr lang="en-US" sz="1000"/>
              <a:t>This material developed by Patrick Anderson as part of the Mozilla Foundation Responsible Computer Science Challenge. This work is licensed under a Creative Commons Attribution-NonCommercial-ShareAlike 4.0 International License. </a:t>
            </a:r>
            <a:endParaRPr lang="en-US" sz="1000" dirty="0"/>
          </a:p>
        </p:txBody>
      </p:sp>
    </p:spTree>
    <p:extLst>
      <p:ext uri="{BB962C8B-B14F-4D97-AF65-F5344CB8AC3E}">
        <p14:creationId xmlns:p14="http://schemas.microsoft.com/office/powerpoint/2010/main" val="41377445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64</TotalTime>
  <Words>2012</Words>
  <Application>Microsoft Macintosh PowerPoint</Application>
  <PresentationFormat>Widescreen</PresentationFormat>
  <Paragraphs>100</Paragraphs>
  <Slides>14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Tw Cen MT</vt:lpstr>
      <vt:lpstr>Circuit</vt:lpstr>
      <vt:lpstr>Crypto and Cypherpunk Ethics </vt:lpstr>
      <vt:lpstr>The basic Components of Ethical Theory </vt:lpstr>
      <vt:lpstr>LESSON A</vt:lpstr>
      <vt:lpstr>The Who are the Cypherpunks?</vt:lpstr>
      <vt:lpstr>Basic Views of the Cypherpunks</vt:lpstr>
      <vt:lpstr>READING QUESTIONS</vt:lpstr>
      <vt:lpstr>Discussion QUESTIONS, Part 1</vt:lpstr>
      <vt:lpstr>Discussion QUESTIONS, Part 2</vt:lpstr>
      <vt:lpstr>LESSON B</vt:lpstr>
      <vt:lpstr>Security vs. privacy, or security vs. security</vt:lpstr>
      <vt:lpstr>The “Going Dark” Problem According to COmey</vt:lpstr>
      <vt:lpstr>READING QUESTIONS</vt:lpstr>
      <vt:lpstr>Discussion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 and Cypherpunk Ethics </dc:title>
  <dc:creator>Microsoft Office User</dc:creator>
  <cp:lastModifiedBy>Microsoft Office User</cp:lastModifiedBy>
  <cp:revision>7</cp:revision>
  <dcterms:created xsi:type="dcterms:W3CDTF">2021-01-31T14:59:54Z</dcterms:created>
  <dcterms:modified xsi:type="dcterms:W3CDTF">2021-02-02T06:01:09Z</dcterms:modified>
</cp:coreProperties>
</file>